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6858000" cx="12192000"/>
  <p:notesSz cx="6858000" cy="9144000"/>
  <p:embeddedFontLst>
    <p:embeddedFont>
      <p:font typeface="Do Hyeon"/>
      <p:regular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37">
          <p15:clr>
            <a:srgbClr val="A4A3A4"/>
          </p15:clr>
        </p15:guide>
        <p15:guide id="2" pos="3840">
          <p15:clr>
            <a:srgbClr val="A4A3A4"/>
          </p15:clr>
        </p15:guide>
      </p15:sldGuideLst>
    </p:ext>
    <p:ext uri="http://customooxmlschemas.google.com/">
      <go:slidesCustomData xmlns:go="http://customooxmlschemas.google.com/" r:id="rId61" roundtripDataSignature="AMtx7mi1vE7nk7Ng8pzrE8JnbCJjejhi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37"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DoHyeon-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안녕하세요 22팀 팀장 김윤정입니다. </a:t>
            </a:r>
            <a:endParaRPr/>
          </a:p>
          <a:p>
            <a:pPr indent="0" lvl="0" marL="0" rtl="0" algn="l">
              <a:spcBef>
                <a:spcPts val="0"/>
              </a:spcBef>
              <a:spcAft>
                <a:spcPts val="0"/>
              </a:spcAft>
              <a:buNone/>
            </a:pPr>
            <a:r>
              <a:rPr lang="ko-KR"/>
              <a:t>지금부터 22팀 캡스톤디자인 중간발표를 시작하도록 하겠습니다. </a:t>
            </a:r>
            <a:endParaRPr/>
          </a:p>
          <a:p>
            <a:pPr indent="0" lvl="0" marL="0" rtl="0" algn="l">
              <a:spcBef>
                <a:spcPts val="0"/>
              </a:spcBef>
              <a:spcAft>
                <a:spcPts val="0"/>
              </a:spcAft>
              <a:buNone/>
            </a:pPr>
            <a:r>
              <a:rPr lang="ko-KR"/>
              <a:t>저희 캡스톤 디자인 프로젝트 이름은 이게뭐약? 입니다. 이름을 들어보시면 어느정도 짐작이 가실텐데요</a:t>
            </a:r>
            <a:endParaRPr/>
          </a:p>
        </p:txBody>
      </p:sp>
      <p:sp>
        <p:nvSpPr>
          <p:cNvPr id="88" name="Google Shape;8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ko-KR" sz="1200"/>
              <a:t>또한 비슷한 모양과 색깔을 가진 알약의 종류가 많아지면서 더더욱 어떤 약을 복용해야하는지 헷갈리는 경우가 생기기도 하며</a:t>
            </a:r>
            <a:endParaRPr sz="1200">
              <a:solidFill>
                <a:schemeClr val="dk2"/>
              </a:solidFill>
            </a:endParaRPr>
          </a:p>
        </p:txBody>
      </p:sp>
      <p:sp>
        <p:nvSpPr>
          <p:cNvPr id="221" name="Google Shape;22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200"/>
              <a:buFont typeface="Malgun Gothic"/>
              <a:buNone/>
            </a:pPr>
            <a:r>
              <a:rPr lang="ko-KR" sz="1200">
                <a:solidFill>
                  <a:schemeClr val="dk2"/>
                </a:solidFill>
              </a:rPr>
              <a:t>진료 또는 응급상황 시, 의료진에게 평소 자신이 어떤 약을 복용하는지 정확하게 전달하기 어려운 상황에 마주할 수 있습니다.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3" name="Google Shape;23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앞서 보았던 문제점을 해결하기 위해 기존에 어플리케이션은 존재합니다. </a:t>
            </a:r>
            <a:endParaRPr/>
          </a:p>
          <a:p>
            <a:pPr indent="0" lvl="0" marL="0" rtl="0" algn="l">
              <a:spcBef>
                <a:spcPts val="0"/>
              </a:spcBef>
              <a:spcAft>
                <a:spcPts val="0"/>
              </a:spcAft>
              <a:buNone/>
            </a:pPr>
            <a:r>
              <a:rPr lang="ko-KR"/>
              <a:t>알약에 대한 정보를 입력하면 어떤 알약인지 알려주는 애플리케이션인데요,</a:t>
            </a:r>
            <a:endParaRPr/>
          </a:p>
          <a:p>
            <a:pPr indent="0" lvl="0" marL="0" rtl="0" algn="l">
              <a:spcBef>
                <a:spcPts val="0"/>
              </a:spcBef>
              <a:spcAft>
                <a:spcPts val="0"/>
              </a:spcAft>
              <a:buNone/>
            </a:pPr>
            <a:r>
              <a:rPr lang="ko-KR"/>
              <a:t>하지만 보시는 것처럼 알약을 검색하기 위해서는 </a:t>
            </a:r>
            <a:endParaRPr/>
          </a:p>
          <a:p>
            <a:pPr indent="0" lvl="0" marL="0" rtl="0" algn="l">
              <a:spcBef>
                <a:spcPts val="0"/>
              </a:spcBef>
              <a:spcAft>
                <a:spcPts val="0"/>
              </a:spcAft>
              <a:buNone/>
            </a:pPr>
            <a:r>
              <a:rPr lang="ko-KR"/>
              <a:t>알약에 대한 모양이나, 색상, 제형 등을 입력해야합니다. </a:t>
            </a:r>
            <a:endParaRPr/>
          </a:p>
          <a:p>
            <a:pPr indent="0" lvl="0" marL="0" marR="0" rtl="0" algn="l">
              <a:lnSpc>
                <a:spcPct val="100000"/>
              </a:lnSpc>
              <a:spcBef>
                <a:spcPts val="0"/>
              </a:spcBef>
              <a:spcAft>
                <a:spcPts val="0"/>
              </a:spcAft>
              <a:buClr>
                <a:schemeClr val="dk1"/>
              </a:buClr>
              <a:buSzPts val="1200"/>
              <a:buFont typeface="Malgun Gothic"/>
              <a:buNone/>
            </a:pPr>
            <a:r>
              <a:rPr lang="ko-KR"/>
              <a:t>이러한 검색기능은 다소 알약의 추가정보를 알아야하는 </a:t>
            </a:r>
            <a:r>
              <a:rPr lang="ko-KR" sz="1200">
                <a:solidFill>
                  <a:srgbClr val="474747"/>
                </a:solidFill>
                <a:latin typeface="Malgun Gothic"/>
                <a:ea typeface="Malgun Gothic"/>
                <a:cs typeface="Malgun Gothic"/>
                <a:sym typeface="Malgun Gothic"/>
              </a:rPr>
              <a:t>번거로움이 발생하게 됩니다. </a:t>
            </a:r>
            <a:endParaRPr sz="1200">
              <a:solidFill>
                <a:srgbClr val="474747"/>
              </a:solidFill>
              <a:latin typeface="Malgun Gothic"/>
              <a:ea typeface="Malgun Gothic"/>
              <a:cs typeface="Malgun Gothic"/>
              <a:sym typeface="Malgun Gothic"/>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5" name="Google Shape;24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그래서 저희 22팀은</a:t>
            </a:r>
            <a:endParaRPr/>
          </a:p>
          <a:p>
            <a:pPr indent="0" lvl="0" marL="0" rtl="0" algn="l">
              <a:spcBef>
                <a:spcPts val="0"/>
              </a:spcBef>
              <a:spcAft>
                <a:spcPts val="0"/>
              </a:spcAft>
              <a:buNone/>
            </a:pPr>
            <a:r>
              <a:rPr lang="ko-KR"/>
              <a:t>인공지능 기반 알약검색 기능을 도입하여</a:t>
            </a:r>
            <a:endParaRPr/>
          </a:p>
          <a:p>
            <a:pPr indent="0" lvl="0" marL="0" rtl="0" algn="l">
              <a:spcBef>
                <a:spcPts val="0"/>
              </a:spcBef>
              <a:spcAft>
                <a:spcPts val="0"/>
              </a:spcAft>
              <a:buNone/>
            </a:pPr>
            <a:r>
              <a:rPr lang="ko-KR"/>
              <a:t>사진촬영을 통해 한번에 알약검색이 가능한 서비스를 제공할 예정입니다.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sz="1200">
                <a:solidFill>
                  <a:schemeClr val="dk2"/>
                </a:solidFill>
                <a:latin typeface="Malgun Gothic"/>
                <a:ea typeface="Malgun Gothic"/>
                <a:cs typeface="Malgun Gothic"/>
                <a:sym typeface="Malgun Gothic"/>
              </a:rPr>
              <a:t>앞서 말씀드렸던 알약의 추가정보를 알지 않아도 알약 검색이 가능하며</a:t>
            </a:r>
            <a:endParaRPr sz="1200">
              <a:solidFill>
                <a:schemeClr val="dk2"/>
              </a:solidFill>
              <a:latin typeface="Malgun Gothic"/>
              <a:ea typeface="Malgun Gothic"/>
              <a:cs typeface="Malgun Gothic"/>
              <a:sym typeface="Malgun Gothic"/>
            </a:endParaRPr>
          </a:p>
          <a:p>
            <a:pPr indent="0" lvl="0" marL="0" rtl="0" algn="l">
              <a:spcBef>
                <a:spcPts val="0"/>
              </a:spcBef>
              <a:spcAft>
                <a:spcPts val="0"/>
              </a:spcAft>
              <a:buNone/>
            </a:pPr>
            <a:r>
              <a:rPr lang="ko-KR" sz="1200">
                <a:solidFill>
                  <a:schemeClr val="dk2"/>
                </a:solidFill>
                <a:latin typeface="Malgun Gothic"/>
                <a:ea typeface="Malgun Gothic"/>
                <a:cs typeface="Malgun Gothic"/>
                <a:sym typeface="Malgun Gothic"/>
              </a:rPr>
              <a:t>누구나 손쉽게 알약 복약 정보를 제공받을 수 있을 것입니다.</a:t>
            </a:r>
            <a:endParaRPr/>
          </a:p>
          <a:p>
            <a:pPr indent="0" lvl="0" marL="0" rtl="0" algn="l">
              <a:spcBef>
                <a:spcPts val="0"/>
              </a:spcBef>
              <a:spcAft>
                <a:spcPts val="0"/>
              </a:spcAft>
              <a:buNone/>
            </a:pPr>
            <a:r>
              <a:t/>
            </a:r>
            <a:endParaRPr sz="1200">
              <a:solidFill>
                <a:schemeClr val="dk2"/>
              </a:solidFill>
              <a:latin typeface="Malgun Gothic"/>
              <a:ea typeface="Malgun Gothic"/>
              <a:cs typeface="Malgun Gothic"/>
              <a:sym typeface="Malgun Gothic"/>
            </a:endParaRPr>
          </a:p>
          <a:p>
            <a:pPr indent="0" lvl="0" marL="0" rtl="0" algn="l">
              <a:spcBef>
                <a:spcPts val="0"/>
              </a:spcBef>
              <a:spcAft>
                <a:spcPts val="0"/>
              </a:spcAft>
              <a:buNone/>
            </a:pPr>
            <a:r>
              <a:rPr lang="ko-KR"/>
              <a:t>또한 , 내 약통 기능을 추가하여 </a:t>
            </a:r>
            <a:endParaRPr/>
          </a:p>
          <a:p>
            <a:pPr indent="0" lvl="0" marL="0" marR="0" rtl="0" algn="l">
              <a:lnSpc>
                <a:spcPct val="100000"/>
              </a:lnSpc>
              <a:spcBef>
                <a:spcPts val="0"/>
              </a:spcBef>
              <a:spcAft>
                <a:spcPts val="0"/>
              </a:spcAft>
              <a:buClr>
                <a:schemeClr val="dk2"/>
              </a:buClr>
              <a:buSzPts val="1200"/>
              <a:buFont typeface="Malgun Gothic"/>
              <a:buNone/>
            </a:pPr>
            <a:r>
              <a:rPr lang="ko-KR" sz="1200">
                <a:solidFill>
                  <a:schemeClr val="dk2"/>
                </a:solidFill>
                <a:latin typeface="Malgun Gothic"/>
                <a:ea typeface="Malgun Gothic"/>
                <a:cs typeface="Malgun Gothic"/>
                <a:sym typeface="Malgun Gothic"/>
              </a:rPr>
              <a:t>사용자가 복용하고 있는 알약을 관리할 수 있는 기능을 제공할 예정입니다.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7" name="Google Shape;25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개발하려는 애플리케이션의 주요기능에 대해서 말씀드리겠습니다. </a:t>
            </a:r>
            <a:endParaRPr/>
          </a:p>
          <a:p>
            <a:pPr indent="0" lvl="0" marL="0" rtl="0" algn="l">
              <a:spcBef>
                <a:spcPts val="0"/>
              </a:spcBef>
              <a:spcAft>
                <a:spcPts val="0"/>
              </a:spcAft>
              <a:buNone/>
            </a:pPr>
            <a:r>
              <a:t/>
            </a:r>
            <a:endParaRPr/>
          </a:p>
        </p:txBody>
      </p:sp>
      <p:sp>
        <p:nvSpPr>
          <p:cNvPr id="280" name="Google Shape;28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다음으로 애플리케이션 ui design과, 구성도를 통해 주요기능에  대한 설명과, 진행현황에 대해 말씀드리겠습니다. </a:t>
            </a:r>
            <a:endParaRPr/>
          </a:p>
        </p:txBody>
      </p:sp>
      <p:sp>
        <p:nvSpPr>
          <p:cNvPr id="294" name="Google Shape;29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그래서 저희 이게뭐약 팀은</a:t>
            </a:r>
            <a:endParaRPr/>
          </a:p>
          <a:p>
            <a:pPr indent="0" lvl="0" marL="0" rtl="0" algn="l">
              <a:spcBef>
                <a:spcPts val="0"/>
              </a:spcBef>
              <a:spcAft>
                <a:spcPts val="0"/>
              </a:spcAft>
              <a:buNone/>
            </a:pPr>
            <a:r>
              <a:rPr lang="ko-KR"/>
              <a:t>인공지능 기반 알약검색 기능을 도입하여</a:t>
            </a:r>
            <a:endParaRPr/>
          </a:p>
          <a:p>
            <a:pPr indent="0" lvl="0" marL="0" rtl="0" algn="l">
              <a:spcBef>
                <a:spcPts val="0"/>
              </a:spcBef>
              <a:spcAft>
                <a:spcPts val="0"/>
              </a:spcAft>
              <a:buNone/>
            </a:pPr>
            <a:r>
              <a:rPr lang="ko-KR"/>
              <a:t>사진촬영을 통해 한번에 알약검색이 가능한 서비스를 제공할 예정입니다.</a:t>
            </a:r>
            <a:endParaRPr/>
          </a:p>
          <a:p>
            <a:pPr indent="0" lvl="0" marL="0" rtl="0" algn="l">
              <a:spcBef>
                <a:spcPts val="0"/>
              </a:spcBef>
              <a:spcAft>
                <a:spcPts val="0"/>
              </a:spcAft>
              <a:buNone/>
            </a:pPr>
            <a:r>
              <a:rPr lang="ko-KR" sz="1200">
                <a:solidFill>
                  <a:schemeClr val="dk2"/>
                </a:solidFill>
                <a:latin typeface="Malgun Gothic"/>
                <a:ea typeface="Malgun Gothic"/>
                <a:cs typeface="Malgun Gothic"/>
                <a:sym typeface="Malgun Gothic"/>
              </a:rPr>
              <a:t>앞서 말씀드렸던 알약의 추가정보를 알지 않아도 검색이 가능하며</a:t>
            </a:r>
            <a:endParaRPr sz="1200">
              <a:solidFill>
                <a:schemeClr val="dk2"/>
              </a:solidFill>
              <a:latin typeface="Malgun Gothic"/>
              <a:ea typeface="Malgun Gothic"/>
              <a:cs typeface="Malgun Gothic"/>
              <a:sym typeface="Malgun Gothic"/>
            </a:endParaRPr>
          </a:p>
          <a:p>
            <a:pPr indent="0" lvl="0" marL="0" rtl="0" algn="l">
              <a:spcBef>
                <a:spcPts val="0"/>
              </a:spcBef>
              <a:spcAft>
                <a:spcPts val="0"/>
              </a:spcAft>
              <a:buNone/>
            </a:pPr>
            <a:r>
              <a:rPr lang="ko-KR" sz="1200">
                <a:solidFill>
                  <a:schemeClr val="dk2"/>
                </a:solidFill>
                <a:latin typeface="Malgun Gothic"/>
                <a:ea typeface="Malgun Gothic"/>
                <a:cs typeface="Malgun Gothic"/>
                <a:sym typeface="Malgun Gothic"/>
              </a:rPr>
              <a:t>누구나 손쉽게 알약 복약 정보를 제공받을 수 있을 것입니다.</a:t>
            </a:r>
            <a:endParaRPr/>
          </a:p>
          <a:p>
            <a:pPr indent="0" lvl="0" marL="0" rtl="0" algn="l">
              <a:spcBef>
                <a:spcPts val="0"/>
              </a:spcBef>
              <a:spcAft>
                <a:spcPts val="0"/>
              </a:spcAft>
              <a:buNone/>
            </a:pPr>
            <a:r>
              <a:t/>
            </a:r>
            <a:endParaRPr sz="1200">
              <a:solidFill>
                <a:schemeClr val="dk2"/>
              </a:solidFill>
              <a:latin typeface="Malgun Gothic"/>
              <a:ea typeface="Malgun Gothic"/>
              <a:cs typeface="Malgun Gothic"/>
              <a:sym typeface="Malgun Gothic"/>
            </a:endParaRPr>
          </a:p>
          <a:p>
            <a:pPr indent="0" lvl="0" marL="0" rtl="0" algn="l">
              <a:spcBef>
                <a:spcPts val="0"/>
              </a:spcBef>
              <a:spcAft>
                <a:spcPts val="0"/>
              </a:spcAft>
              <a:buNone/>
            </a:pPr>
            <a:r>
              <a:rPr lang="ko-KR"/>
              <a:t>또한 , 내 약통 기능을 추가하여 </a:t>
            </a:r>
            <a:endParaRPr/>
          </a:p>
          <a:p>
            <a:pPr indent="0" lvl="0" marL="0" marR="0" rtl="0" algn="l">
              <a:lnSpc>
                <a:spcPct val="100000"/>
              </a:lnSpc>
              <a:spcBef>
                <a:spcPts val="0"/>
              </a:spcBef>
              <a:spcAft>
                <a:spcPts val="0"/>
              </a:spcAft>
              <a:buClr>
                <a:schemeClr val="dk2"/>
              </a:buClr>
              <a:buSzPts val="1200"/>
              <a:buFont typeface="Malgun Gothic"/>
              <a:buNone/>
            </a:pPr>
            <a:r>
              <a:rPr lang="ko-KR" sz="1200">
                <a:solidFill>
                  <a:schemeClr val="dk2"/>
                </a:solidFill>
                <a:latin typeface="Malgun Gothic"/>
                <a:ea typeface="Malgun Gothic"/>
                <a:cs typeface="Malgun Gothic"/>
                <a:sym typeface="Malgun Gothic"/>
              </a:rPr>
              <a:t>사용자가 복용하고 있는 알약을 관리할 수 있는 기능을 제공할 예정입니다.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알약검색, 내약통 순서대로 어플리케이션의 흐름에 대해서 먼저 설명드리겠습니다. </a:t>
            </a:r>
            <a:endParaRPr/>
          </a:p>
        </p:txBody>
      </p:sp>
      <p:sp>
        <p:nvSpPr>
          <p:cNvPr id="306" name="Google Shape;30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ko-KR" sz="1200">
                <a:solidFill>
                  <a:schemeClr val="dk1"/>
                </a:solidFill>
                <a:latin typeface="Malgun Gothic"/>
                <a:ea typeface="Malgun Gothic"/>
                <a:cs typeface="Malgun Gothic"/>
                <a:sym typeface="Malgun Gothic"/>
              </a:rPr>
              <a:t>보여드리는 애플리케이션은 핸드폰의 시각장애인 모드인 talkback 기능이 제공된다는 전제하에 디자인하였습니다. </a:t>
            </a:r>
            <a:endParaRPr/>
          </a:p>
        </p:txBody>
      </p:sp>
      <p:sp>
        <p:nvSpPr>
          <p:cNvPr id="330" name="Google Shape;33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ko-KR" sz="1200">
                <a:solidFill>
                  <a:schemeClr val="dk1"/>
                </a:solidFill>
                <a:latin typeface="Malgun Gothic"/>
                <a:ea typeface="Malgun Gothic"/>
                <a:cs typeface="Malgun Gothic"/>
                <a:sym typeface="Malgun Gothic"/>
              </a:rPr>
              <a:t>애플리케이션의 메인화면에는 알약사진찍기, 내약통 버튼과 기존의 알약 텍스트검색버튼을 배치해두었습니다.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lang="ko-KR" sz="1200">
                <a:solidFill>
                  <a:schemeClr val="dk1"/>
                </a:solidFill>
                <a:latin typeface="Malgun Gothic"/>
                <a:ea typeface="Malgun Gothic"/>
                <a:cs typeface="Malgun Gothic"/>
                <a:sym typeface="Malgun Gothic"/>
              </a:rPr>
              <a:t>메인화면에서 알약 사진찍기를 터치하면</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lang="ko-KR" sz="1200">
                <a:solidFill>
                  <a:schemeClr val="dk1"/>
                </a:solidFill>
                <a:latin typeface="Malgun Gothic"/>
                <a:ea typeface="Malgun Gothic"/>
                <a:cs typeface="Malgun Gothic"/>
                <a:sym typeface="Malgun Gothic"/>
              </a:rPr>
              <a:t>알약 촬영 안내 화면으로 이동합니다.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lang="ko-KR" sz="1200">
                <a:solidFill>
                  <a:schemeClr val="dk1"/>
                </a:solidFill>
                <a:latin typeface="Malgun Gothic"/>
                <a:ea typeface="Malgun Gothic"/>
                <a:cs typeface="Malgun Gothic"/>
                <a:sym typeface="Malgun Gothic"/>
              </a:rPr>
              <a:t>알약은 알약의 앞과 뒤, 두번을 나누어서 촬영을 해야하는데요,</a:t>
            </a:r>
            <a:endParaRPr/>
          </a:p>
          <a:p>
            <a:pPr indent="0" lvl="0" marL="0" marR="0" rtl="0" algn="l">
              <a:lnSpc>
                <a:spcPct val="100000"/>
              </a:lnSpc>
              <a:spcBef>
                <a:spcPts val="0"/>
              </a:spcBef>
              <a:spcAft>
                <a:spcPts val="0"/>
              </a:spcAft>
              <a:buClr>
                <a:schemeClr val="dk1"/>
              </a:buClr>
              <a:buSzPts val="1200"/>
              <a:buFont typeface="Malgun Gothic"/>
              <a:buNone/>
            </a:pPr>
            <a:r>
              <a:rPr lang="ko-KR" sz="1200">
                <a:solidFill>
                  <a:schemeClr val="dk1"/>
                </a:solidFill>
                <a:latin typeface="Malgun Gothic"/>
                <a:ea typeface="Malgun Gothic"/>
                <a:cs typeface="Malgun Gothic"/>
                <a:sym typeface="Malgun Gothic"/>
              </a:rPr>
              <a:t>안내에 따라서 알약을 촬영하면</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lang="ko-KR" sz="1200">
                <a:solidFill>
                  <a:schemeClr val="dk1"/>
                </a:solidFill>
                <a:latin typeface="Malgun Gothic"/>
                <a:ea typeface="Malgun Gothic"/>
                <a:cs typeface="Malgun Gothic"/>
                <a:sym typeface="Malgun Gothic"/>
              </a:rPr>
              <a:t>검색화면으로 이어집니다.</a:t>
            </a:r>
            <a:endParaRPr/>
          </a:p>
        </p:txBody>
      </p:sp>
      <p:sp>
        <p:nvSpPr>
          <p:cNvPr id="340" name="Google Shape;34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ko-KR" sz="1200">
                <a:solidFill>
                  <a:schemeClr val="dk1"/>
                </a:solidFill>
                <a:latin typeface="Malgun Gothic"/>
                <a:ea typeface="Malgun Gothic"/>
                <a:cs typeface="Malgun Gothic"/>
                <a:sym typeface="Malgun Gothic"/>
              </a:rPr>
              <a:t>알약 검색에 성공하면 알약정보를 제공합니다.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lang="ko-KR" sz="1200">
                <a:solidFill>
                  <a:schemeClr val="dk1"/>
                </a:solidFill>
                <a:latin typeface="Malgun Gothic"/>
                <a:ea typeface="Malgun Gothic"/>
                <a:cs typeface="Malgun Gothic"/>
                <a:sym typeface="Malgun Gothic"/>
              </a:rPr>
              <a:t>검색에 실패하면 화면과 같이 다시 촬영하기, 직접검색하기 기능으로 넘어갈 수 있습니다.</a:t>
            </a:r>
            <a:endParaRPr/>
          </a:p>
        </p:txBody>
      </p:sp>
      <p:sp>
        <p:nvSpPr>
          <p:cNvPr id="367" name="Google Shape;36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저희 22팀은 목표는 알약의 성분이나 이름이 궁금할때 사진을 촬영하여 알약의 복용정보를 제공받을 수 있는 인공지능 기반 애플리케이션을 개발하는 것입니다.</a:t>
            </a:r>
            <a:endParaRPr/>
          </a:p>
        </p:txBody>
      </p:sp>
      <p:sp>
        <p:nvSpPr>
          <p:cNvPr id="96" name="Google Shape;9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ko-KR" sz="1200">
                <a:solidFill>
                  <a:schemeClr val="dk1"/>
                </a:solidFill>
                <a:latin typeface="Malgun Gothic"/>
                <a:ea typeface="Malgun Gothic"/>
                <a:cs typeface="Malgun Gothic"/>
                <a:sym typeface="Malgun Gothic"/>
              </a:rPr>
              <a:t>메인에 작게 배치된 직접 검색하기 기능은,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lang="ko-KR" sz="1200">
                <a:solidFill>
                  <a:schemeClr val="dk1"/>
                </a:solidFill>
                <a:latin typeface="Malgun Gothic"/>
                <a:ea typeface="Malgun Gothic"/>
                <a:cs typeface="Malgun Gothic"/>
                <a:sym typeface="Malgun Gothic"/>
              </a:rPr>
              <a:t>알약이름은 알고있지만 성분에 대해 궁금하신 분들을 위해서 추가해두었습니다.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lang="ko-KR" sz="1200">
                <a:solidFill>
                  <a:schemeClr val="dk1"/>
                </a:solidFill>
                <a:latin typeface="Malgun Gothic"/>
                <a:ea typeface="Malgun Gothic"/>
                <a:cs typeface="Malgun Gothic"/>
                <a:sym typeface="Malgun Gothic"/>
              </a:rPr>
              <a:t>알약의 이름을 검색하면, 일치하는 알약 을 보여줍니다.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t/>
            </a:r>
            <a:endParaRPr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KR"/>
              <a:t>검색결과에서 일치하는 알약을 클릭하면 알약 상세 정보를 확인할 수 있습니다. </a:t>
            </a:r>
            <a:endParaRPr/>
          </a:p>
          <a:p>
            <a:pPr indent="0" lvl="0" marL="0" rtl="0" algn="l">
              <a:spcBef>
                <a:spcPts val="0"/>
              </a:spcBef>
              <a:spcAft>
                <a:spcPts val="0"/>
              </a:spcAft>
              <a:buNone/>
            </a:pPr>
            <a:r>
              <a:rPr lang="ko-KR"/>
              <a:t>또한 알약 상세페이지에서 별 아이콘을 클릭하면 내약통 리스트에 추가됩니다</a:t>
            </a:r>
            <a:endParaRPr/>
          </a:p>
        </p:txBody>
      </p:sp>
      <p:sp>
        <p:nvSpPr>
          <p:cNvPr id="390" name="Google Shape;390;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ko-KR" sz="1200">
                <a:solidFill>
                  <a:schemeClr val="dk1"/>
                </a:solidFill>
                <a:latin typeface="Malgun Gothic"/>
                <a:ea typeface="Malgun Gothic"/>
                <a:cs typeface="Malgun Gothic"/>
                <a:sym typeface="Malgun Gothic"/>
              </a:rPr>
              <a:t>홈화면에서 내약통을 클릭하면</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lang="ko-KR" sz="1200">
                <a:solidFill>
                  <a:schemeClr val="dk1"/>
                </a:solidFill>
                <a:latin typeface="Malgun Gothic"/>
                <a:ea typeface="Malgun Gothic"/>
                <a:cs typeface="Malgun Gothic"/>
                <a:sym typeface="Malgun Gothic"/>
              </a:rPr>
              <a:t>로그인 화면이 뜹니다. </a:t>
            </a:r>
            <a:endParaRPr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lang="ko-KR" sz="1200">
                <a:solidFill>
                  <a:schemeClr val="dk1"/>
                </a:solidFill>
                <a:latin typeface="Malgun Gothic"/>
                <a:ea typeface="Malgun Gothic"/>
                <a:cs typeface="Malgun Gothic"/>
                <a:sym typeface="Malgun Gothic"/>
              </a:rPr>
              <a:t>로그인 후, 바로 내약통으로 이동할 수 있게 디자인하였습니다. </a:t>
            </a:r>
            <a:endParaRPr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a:p>
        </p:txBody>
      </p:sp>
      <p:sp>
        <p:nvSpPr>
          <p:cNvPr id="418" name="Google Shape;418;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ko-KR" sz="1200">
                <a:solidFill>
                  <a:schemeClr val="dk2"/>
                </a:solidFill>
                <a:latin typeface="Do Hyeon"/>
                <a:ea typeface="Do Hyeon"/>
                <a:cs typeface="Do Hyeon"/>
                <a:sym typeface="Do Hyeon"/>
              </a:rPr>
              <a:t>다음으로는 프로젝트 구성도입니다.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흐름에 대해 먼저 말씀드리면,</a:t>
            </a:r>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유저가 사진을 찍으면 클라이언트에서 촬영한 사진 2장을 서버에 보냅니다. -&gt; 이미지 두장은 서버에 배포되어있는 ai모델을 통해 하나의 이미지로 합쳐진 뒤, 어떤 알약인지 예측됩니다. -&gt; Ai 모델은 예측한 알약 식별번호를 서버에게 넘겨주게 되며 -&gt; 서버는 db에 저장되어있는 알약의 기본정보와, open ai를 활용하여 알약 상세정보를 클라이언트에게 전달하게 됩니다. -&gt; 클라이언트는 이러한 알약정보를 유저에게 제공해줍니다.</a:t>
            </a:r>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   </a:t>
            </a:r>
            <a:endParaRPr sz="1200">
              <a:solidFill>
                <a:schemeClr val="dk2"/>
              </a:solidFill>
              <a:latin typeface="Do Hyeon"/>
              <a:ea typeface="Do Hyeon"/>
              <a:cs typeface="Do Hyeon"/>
              <a:sym typeface="Do Hyeon"/>
            </a:endParaRPr>
          </a:p>
        </p:txBody>
      </p:sp>
      <p:sp>
        <p:nvSpPr>
          <p:cNvPr id="444" name="Google Shape;44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ko-KR" sz="1200">
                <a:solidFill>
                  <a:schemeClr val="dk2"/>
                </a:solidFill>
                <a:latin typeface="Do Hyeon"/>
                <a:ea typeface="Do Hyeon"/>
                <a:cs typeface="Do Hyeon"/>
                <a:sym typeface="Do Hyeon"/>
              </a:rPr>
              <a:t>다음으로는 프로젝트 구성도입니다.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유저가 사진을 찍으면 클라이언트에서 촬영한 사진 2장을 서버에 보냅니다. -&gt; 이미지 두장은 서버에 배포되어있는 ai모델을 통해 하나의 이미지로 합쳐진 뒤, 어떤 알약인지 예측됩니다. -&gt; Ai 모델은 예측한 알약 식별번호를 서버에게 넘겨주게 되며 -&gt; 서버는 db에 저장되어있는 알약의 기본정보와, open ai를 활용하여 알약 상세정보를 클라이언트에게 전달하게 됩니다. -&gt; 클라이언트는 이러한 알약정보를 유저에게 제공해줍니다.</a:t>
            </a:r>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   </a:t>
            </a:r>
            <a:endParaRPr sz="1200">
              <a:solidFill>
                <a:schemeClr val="dk2"/>
              </a:solidFill>
              <a:latin typeface="Do Hyeon"/>
              <a:ea typeface="Do Hyeon"/>
              <a:cs typeface="Do Hyeon"/>
              <a:sym typeface="Do Hyeon"/>
            </a:endParaRPr>
          </a:p>
        </p:txBody>
      </p:sp>
      <p:sp>
        <p:nvSpPr>
          <p:cNvPr id="487" name="Google Shape;487;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ko-KR" sz="1200">
                <a:solidFill>
                  <a:schemeClr val="dk2"/>
                </a:solidFill>
                <a:latin typeface="Do Hyeon"/>
                <a:ea typeface="Do Hyeon"/>
                <a:cs typeface="Do Hyeon"/>
                <a:sym typeface="Do Hyeon"/>
              </a:rPr>
              <a:t>다음으로는 프로젝트 구성도입니다.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유저가 사진을 찍으면 클라이언트에서 촬영한 사진 2장을 서버에 보냅니다. -&gt; 이미지 두장은 서버에 배포되어있는 ai모델을 통해 하나의 이미지로 합쳐진 뒤, 어떤 알약인지 예측됩니다. -&gt; Ai 모델은 예측한 알약 식별번호를 서버에게 넘겨주게 되며 -&gt; 서버는 db에 저장되어있는 알약의 기본정보와, open ai를 활용하여 알약 상세정보를 클라이언트에게 전달하게 됩니다. -&gt; 클라이언트는 이러한 알약정보를 유저에게 제공해줍니다.</a:t>
            </a:r>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   </a:t>
            </a:r>
            <a:endParaRPr sz="1200">
              <a:solidFill>
                <a:schemeClr val="dk2"/>
              </a:solidFill>
              <a:latin typeface="Do Hyeon"/>
              <a:ea typeface="Do Hyeon"/>
              <a:cs typeface="Do Hyeon"/>
              <a:sym typeface="Do Hyeon"/>
            </a:endParaRPr>
          </a:p>
        </p:txBody>
      </p:sp>
      <p:sp>
        <p:nvSpPr>
          <p:cNvPr id="532" name="Google Shape;532;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ko-KR" sz="1200">
                <a:solidFill>
                  <a:schemeClr val="dk2"/>
                </a:solidFill>
                <a:latin typeface="Do Hyeon"/>
                <a:ea typeface="Do Hyeon"/>
                <a:cs typeface="Do Hyeon"/>
                <a:sym typeface="Do Hyeon"/>
              </a:rPr>
              <a:t>다음으로는 프로젝트 구성도입니다.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유저가 사진을 찍으면 클라이언트에서 촬영한 사진 2장을 서버에 보냅니다. -&gt; 이미지 두장은 서버에 배포되어있는 ai모델을 통해 하나의 이미지로 합쳐진 뒤, 어떤 알약인지 예측됩니다. -&gt; Ai 모델은 예측한 알약 식별번호를 서버에게 넘겨주게 되며 -&gt; 서버는 db에 저장되어있는 알약의 기본정보와, open ai를 활용하여 알약 상세정보를 클라이언트에게 전달하게 됩니다. -&gt; 클라이언트는 이러한 알약정보를 유저에게 제공해줍니다.</a:t>
            </a:r>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   </a:t>
            </a:r>
            <a:endParaRPr sz="1200">
              <a:solidFill>
                <a:schemeClr val="dk2"/>
              </a:solidFill>
              <a:latin typeface="Do Hyeon"/>
              <a:ea typeface="Do Hyeon"/>
              <a:cs typeface="Do Hyeon"/>
              <a:sym typeface="Do Hyeon"/>
            </a:endParaRPr>
          </a:p>
        </p:txBody>
      </p:sp>
      <p:sp>
        <p:nvSpPr>
          <p:cNvPr id="577" name="Google Shape;577;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ko-KR" sz="1200">
                <a:solidFill>
                  <a:schemeClr val="dk2"/>
                </a:solidFill>
                <a:latin typeface="Do Hyeon"/>
                <a:ea typeface="Do Hyeon"/>
                <a:cs typeface="Do Hyeon"/>
                <a:sym typeface="Do Hyeon"/>
              </a:rPr>
              <a:t>다음으로는 프로젝트 구성도입니다.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유저가 사진을 찍으면 클라이언트에서 촬영한 사진 2장을 서버에 보냅니다. -&gt; 이미지 두장은 서버에 배포되어있는 ai모델을 통해 하나의 이미지로 합쳐진 뒤, 어떤 알약인지 예측됩니다. -&gt; Ai 모델은 예측한 알약 식별번호를 서버에게 넘겨주게 되며 -&gt; 서버는 db에 저장되어있는 알약의 기본정보와, open ai를 활용하여 알약 상세정보를 클라이언트에게 전달하게 됩니다. -&gt; 클라이언트는 이러한 알약정보를 유저에게 제공해줍니다.</a:t>
            </a:r>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   </a:t>
            </a:r>
            <a:endParaRPr sz="1200">
              <a:solidFill>
                <a:schemeClr val="dk2"/>
              </a:solidFill>
              <a:latin typeface="Do Hyeon"/>
              <a:ea typeface="Do Hyeon"/>
              <a:cs typeface="Do Hyeon"/>
              <a:sym typeface="Do Hyeon"/>
            </a:endParaRPr>
          </a:p>
        </p:txBody>
      </p:sp>
      <p:sp>
        <p:nvSpPr>
          <p:cNvPr id="622" name="Google Shape;622;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ko-KR" sz="1200">
                <a:solidFill>
                  <a:schemeClr val="dk2"/>
                </a:solidFill>
                <a:latin typeface="Do Hyeon"/>
                <a:ea typeface="Do Hyeon"/>
                <a:cs typeface="Do Hyeon"/>
                <a:sym typeface="Do Hyeon"/>
              </a:rPr>
              <a:t>다음으로는 프로젝트 구성도입니다.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유저가 사진을 찍으면 클라이언트에서 촬영한 사진 2장을 서버에 보냅니다. -&gt; 이미지 두장은 서버에 배포되어있는 ai모델을 통해 하나의 이미지로 합쳐진 뒤, 어떤 알약인지 예측됩니다. -&gt; Ai 모델은 예측한 알약 식별번호를 서버에게 넘겨주게 되며 -&gt; 서버는 db에 저장되어있는 알약의 기본정보와, open ai를 활용하여 알약 상세정보를 클라이언트에게 전달하게 됩니다. -&gt; 클라이언트는 이러한 알약정보를 유저에게 제공해줍니다.</a:t>
            </a:r>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   </a:t>
            </a:r>
            <a:endParaRPr sz="1200">
              <a:solidFill>
                <a:schemeClr val="dk2"/>
              </a:solidFill>
              <a:latin typeface="Do Hyeon"/>
              <a:ea typeface="Do Hyeon"/>
              <a:cs typeface="Do Hyeon"/>
              <a:sym typeface="Do Hyeon"/>
            </a:endParaRPr>
          </a:p>
        </p:txBody>
      </p:sp>
      <p:sp>
        <p:nvSpPr>
          <p:cNvPr id="666" name="Google Shape;666;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9" name="Google Shape;70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ko-KR" sz="1200">
                <a:solidFill>
                  <a:schemeClr val="dk2"/>
                </a:solidFill>
                <a:latin typeface="Do Hyeon"/>
                <a:ea typeface="Do Hyeon"/>
                <a:cs typeface="Do Hyeon"/>
                <a:sym typeface="Do Hyeon"/>
              </a:rPr>
              <a:t>다음으로는 프로젝트 구성도입니다.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유저가 사진을 찍으면 클라이언트에서 촬영한 사진 2장을 서버에 보냅니다. -&gt; 이미지 두장은 서버에 배포되어있는 ai모델을 통해 하나의 이미지로 합쳐진 뒤, 어떤 알약인지 예측됩니다. -&gt; Ai 모델은 예측한 알약 식별번호를 서버에게 넘겨주게 되며 -&gt; 서버는 db에 저장되어있는 알약의 기본정보와, open ai를 활용하여 알약 상세정보를 클라이언트에게 전달하게 됩니다. -&gt; 클라이언트는 이러한 알약정보를 유저에게 제공해줍니다.</a:t>
            </a:r>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   </a:t>
            </a:r>
            <a:endParaRPr sz="1200">
              <a:solidFill>
                <a:schemeClr val="dk2"/>
              </a:solidFill>
              <a:latin typeface="Do Hyeon"/>
              <a:ea typeface="Do Hyeon"/>
              <a:cs typeface="Do Hyeon"/>
              <a:sym typeface="Do Hyeon"/>
            </a:endParaRPr>
          </a:p>
        </p:txBody>
      </p:sp>
      <p:sp>
        <p:nvSpPr>
          <p:cNvPr id="710" name="Google Shape;71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3" name="Google Shape;75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ko-KR" sz="1200">
                <a:solidFill>
                  <a:schemeClr val="dk2"/>
                </a:solidFill>
                <a:latin typeface="Do Hyeon"/>
                <a:ea typeface="Do Hyeon"/>
                <a:cs typeface="Do Hyeon"/>
                <a:sym typeface="Do Hyeon"/>
              </a:rPr>
              <a:t>다음으로는 프로젝트 구성도입니다.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유저가 사진을 찍으면 클라이언트에서 촬영한 사진 2장을 서버에 보냅니다. -&gt; 이미지 두장은 서버에 배포되어있는 ai모델을 통해 하나의 이미지로 합쳐진 뒤, 어떤 알약인지 예측됩니다. -&gt; Ai 모델은 예측한 알약 식별번호를 서버에게 넘겨주게 되며 -&gt; 서버는 db에 저장되어있는 알약의 기본정보와, open ai를 활용하여 알약 상세정보를 클라이언트에게 전달하게 됩니다. -&gt; 클라이언트는 이러한 알약정보를 유저에게 제공해줍니다.</a:t>
            </a:r>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   </a:t>
            </a:r>
            <a:endParaRPr sz="1200">
              <a:solidFill>
                <a:schemeClr val="dk2"/>
              </a:solidFill>
              <a:latin typeface="Do Hyeon"/>
              <a:ea typeface="Do Hyeon"/>
              <a:cs typeface="Do Hyeon"/>
              <a:sym typeface="Do Hyeon"/>
            </a:endParaRPr>
          </a:p>
        </p:txBody>
      </p:sp>
      <p:sp>
        <p:nvSpPr>
          <p:cNvPr id="754" name="Google Shape;75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발표는  ~~ 순서로 진행하도록 하겠습니다.</a:t>
            </a:r>
            <a:endParaRPr/>
          </a:p>
        </p:txBody>
      </p:sp>
      <p:sp>
        <p:nvSpPr>
          <p:cNvPr id="110" name="Google Shape;11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 name="Google Shape;79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ko-KR" sz="1200">
                <a:solidFill>
                  <a:schemeClr val="dk2"/>
                </a:solidFill>
                <a:latin typeface="Do Hyeon"/>
                <a:ea typeface="Do Hyeon"/>
                <a:cs typeface="Do Hyeon"/>
                <a:sym typeface="Do Hyeon"/>
              </a:rPr>
              <a:t>다음으로는 프로젝트 구성도입니다.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유저가 사진을 찍으면 클라이언트에서 촬영한 사진 2장을 서버에 보냅니다. -&gt; 이미지 두장은 서버에 배포되어있는 ai모델을 통해 하나의 이미지로 합쳐진 뒤, 어떤 알약인지 예측됩니다. -&gt; Ai 모델은 예측한 알약 식별번호를 서버에게 넘겨주게 되며 -&gt; 서버는 db에 저장되어있는 알약의 기본정보와, open ai를 활용하여 알약 상세정보를 클라이언트에게 전달하게 됩니다. -&gt; 클라이언트는 이러한 알약정보를 유저에게 제공해줍니다.</a:t>
            </a:r>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   </a:t>
            </a:r>
            <a:endParaRPr sz="1200">
              <a:solidFill>
                <a:schemeClr val="dk2"/>
              </a:solidFill>
              <a:latin typeface="Do Hyeon"/>
              <a:ea typeface="Do Hyeon"/>
              <a:cs typeface="Do Hyeon"/>
              <a:sym typeface="Do Hyeon"/>
            </a:endParaRPr>
          </a:p>
        </p:txBody>
      </p:sp>
      <p:sp>
        <p:nvSpPr>
          <p:cNvPr id="798" name="Google Shape;798;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1" name="Google Shape;841;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ko-KR" sz="1200">
                <a:solidFill>
                  <a:schemeClr val="dk2"/>
                </a:solidFill>
                <a:latin typeface="Do Hyeon"/>
                <a:ea typeface="Do Hyeon"/>
                <a:cs typeface="Do Hyeon"/>
                <a:sym typeface="Do Hyeon"/>
              </a:rPr>
              <a:t>다음으로는 프로젝트 구성도입니다.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유저가 사진을 찍으면 클라이언트에서 촬영한 사진 2장을 서버에 보냅니다. -&gt; 이미지 두장은 서버에 배포되어있는 ai모델을 통해 하나의 이미지로 합쳐진 뒤, 어떤 알약인지 예측됩니다. -&gt; Ai 모델은 예측한 알약 식별번호를 서버에게 넘겨주게 되며 -&gt; 서버는 db에 저장되어있는 알약의 기본정보와, open ai를 활용하여 알약 상세정보를 클라이언트에게 전달하게 됩니다. -&gt; 클라이언트는 이러한 알약정보를 유저에게 제공해줍니다.</a:t>
            </a:r>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   </a:t>
            </a:r>
            <a:endParaRPr sz="1200">
              <a:solidFill>
                <a:schemeClr val="dk2"/>
              </a:solidFill>
              <a:latin typeface="Do Hyeon"/>
              <a:ea typeface="Do Hyeon"/>
              <a:cs typeface="Do Hyeon"/>
              <a:sym typeface="Do Hyeon"/>
            </a:endParaRPr>
          </a:p>
        </p:txBody>
      </p:sp>
      <p:sp>
        <p:nvSpPr>
          <p:cNvPr id="842" name="Google Shape;842;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5" name="Google Shape;885;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ko-KR" sz="1200">
                <a:solidFill>
                  <a:schemeClr val="dk2"/>
                </a:solidFill>
                <a:latin typeface="Do Hyeon"/>
                <a:ea typeface="Do Hyeon"/>
                <a:cs typeface="Do Hyeon"/>
                <a:sym typeface="Do Hyeon"/>
              </a:rPr>
              <a:t>프로젝트 구성도입니다.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클라이언트에는 리액트 네이티브,</a:t>
            </a:r>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서버에는 nodejs와 express </a:t>
            </a:r>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데이터베이스는 mysql</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인공지능은 keras</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또한 공공데이터 포털에서 제공하는 의약품 알약 정보를 사용할 예정입니다.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흐름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유저가 사진을 찍음 -&gt; 클라이언트에서 사진을 찍은것 2장을 서버에 보냄 - &gt; AI (콜라주 처리) 앞/뒤, 뒤/앞 붙여서 모델두번 돌려서 출력(알약 식별 번호)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-&gt; 검색목록.: 서버에서는 알약식별번호와 일치하는 알약을 db에서 찾은뒤에 클라이언트에게</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알약상세정보 -&gt; open api에서 알약식별번호와 일치하는 알약에 대한 정보를 서버로 받온뒤, 클라이언트에게 뿌려줌-&gt; 클라이언트는 알약정보를 유저에게 제공</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   </a:t>
            </a:r>
            <a:endParaRPr sz="1200">
              <a:solidFill>
                <a:schemeClr val="dk2"/>
              </a:solidFill>
              <a:latin typeface="Do Hyeon"/>
              <a:ea typeface="Do Hyeon"/>
              <a:cs typeface="Do Hyeon"/>
              <a:sym typeface="Do Hyeon"/>
            </a:endParaRPr>
          </a:p>
        </p:txBody>
      </p:sp>
      <p:sp>
        <p:nvSpPr>
          <p:cNvPr id="886" name="Google Shape;886;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4" name="Google Shape;924;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ko-KR" sz="1200">
                <a:solidFill>
                  <a:schemeClr val="dk2"/>
                </a:solidFill>
                <a:latin typeface="Do Hyeon"/>
                <a:ea typeface="Do Hyeon"/>
                <a:cs typeface="Do Hyeon"/>
                <a:sym typeface="Do Hyeon"/>
              </a:rPr>
              <a:t>다음으로는 진행상황에 대해서 말씀드리겠습니다.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클라이언트는 현재 40%정도 완료되었으며</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리액트 네이티브를 사용하여 개발중입니다. </a:t>
            </a:r>
            <a:endParaRPr sz="1200">
              <a:solidFill>
                <a:schemeClr val="dk2"/>
              </a:solidFill>
              <a:latin typeface="Do Hyeon"/>
              <a:ea typeface="Do Hyeon"/>
              <a:cs typeface="Do Hyeon"/>
              <a:sym typeface="Do Hyeon"/>
            </a:endParaRPr>
          </a:p>
        </p:txBody>
      </p:sp>
      <p:sp>
        <p:nvSpPr>
          <p:cNvPr id="925" name="Google Shape;925;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9" name="Google Shape;96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파란색 체크가 표시된부분의 스크린 구현은 끝냈습니다. </a:t>
            </a:r>
            <a:endParaRPr/>
          </a:p>
          <a:p>
            <a:pPr indent="0" lvl="0" marL="0" rtl="0" algn="l">
              <a:spcBef>
                <a:spcPts val="0"/>
              </a:spcBef>
              <a:spcAft>
                <a:spcPts val="0"/>
              </a:spcAft>
              <a:buNone/>
            </a:pPr>
            <a:r>
              <a:rPr lang="ko-KR"/>
              <a:t>현재 나머지 스크린 구현을 마무리한 뒤, 서버와 데이터 통신을 진행할 예정입니다. </a:t>
            </a:r>
            <a:endParaRPr/>
          </a:p>
        </p:txBody>
      </p:sp>
      <p:sp>
        <p:nvSpPr>
          <p:cNvPr id="970" name="Google Shape;970;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7" name="Google Shape;987;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ko-KR" sz="1200">
                <a:solidFill>
                  <a:schemeClr val="dk2"/>
                </a:solidFill>
                <a:latin typeface="Do Hyeon"/>
                <a:ea typeface="Do Hyeon"/>
                <a:cs typeface="Do Hyeon"/>
                <a:sym typeface="Do Hyeon"/>
              </a:rPr>
              <a:t>프로젝트 구성도입니다.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클라이언트에는 리액트 네이티브,</a:t>
            </a:r>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서버에는 nodejs와 express </a:t>
            </a:r>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데이터베이스는 mysql</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인공지능은 keras</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또한 공공데이터 포털에서 제공하는 의약품 알약 정보를 사용할 예정입니다.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흐름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유저가 사진을 찍음 -&gt; 클라이언트에서 사진을 찍은것 2장을 서버에 보냄 - &gt; AI (콜라주 처리) 앞/뒤, 뒤/앞 붙여서 모델두번 돌려서 출력(알약 식별 번호)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-&gt; 검색목록.: 서버에서는 알약식별번호와 일치하는 알약을 db에서 찾은뒤에 클라이언트에게</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알약상세정보 -&gt; open api에서 알약식별번호와 일치하는 알약에 대한 정보를 서버로 받온뒤, 클라이언트에게 뿌려줌-&gt; 클라이언트는 알약정보를 유저에게 제공</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   </a:t>
            </a:r>
            <a:endParaRPr sz="1200">
              <a:solidFill>
                <a:schemeClr val="dk2"/>
              </a:solidFill>
              <a:latin typeface="Do Hyeon"/>
              <a:ea typeface="Do Hyeon"/>
              <a:cs typeface="Do Hyeon"/>
              <a:sym typeface="Do Hyeon"/>
            </a:endParaRPr>
          </a:p>
        </p:txBody>
      </p:sp>
      <p:sp>
        <p:nvSpPr>
          <p:cNvPr id="988" name="Google Shape;988;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8" name="Google Shape;1028;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ko-KR" sz="1200">
                <a:solidFill>
                  <a:schemeClr val="dk2"/>
                </a:solidFill>
                <a:latin typeface="Do Hyeon"/>
                <a:ea typeface="Do Hyeon"/>
                <a:cs typeface="Do Hyeon"/>
                <a:sym typeface="Do Hyeon"/>
              </a:rPr>
              <a:t>다음으로는 서버입니다. 현재 45%정도 완료되었으며</a:t>
            </a:r>
            <a:endParaRPr sz="1200">
              <a:solidFill>
                <a:schemeClr val="dk2"/>
              </a:solidFill>
              <a:latin typeface="Do Hyeon"/>
              <a:ea typeface="Do Hyeon"/>
              <a:cs typeface="Do Hyeon"/>
              <a:sym typeface="Do Hyeon"/>
            </a:endParaRPr>
          </a:p>
          <a:p>
            <a:pPr indent="0" lvl="0" marL="0" marR="0" rtl="0" algn="just">
              <a:lnSpc>
                <a:spcPct val="100000"/>
              </a:lnSpc>
              <a:spcBef>
                <a:spcPts val="0"/>
              </a:spcBef>
              <a:spcAft>
                <a:spcPts val="0"/>
              </a:spcAft>
              <a:buClr>
                <a:schemeClr val="dk2"/>
              </a:buClr>
              <a:buSzPts val="1200"/>
              <a:buFont typeface="Do Hyeon"/>
              <a:buNone/>
            </a:pPr>
            <a:r>
              <a:rPr lang="ko-KR" sz="1200">
                <a:solidFill>
                  <a:schemeClr val="dk2"/>
                </a:solidFill>
                <a:latin typeface="Do Hyeon"/>
                <a:ea typeface="Do Hyeon"/>
                <a:cs typeface="Do Hyeon"/>
                <a:sym typeface="Do Hyeon"/>
              </a:rPr>
              <a:t>node js와 express를 이용해서 rest api 서버를 만들었고, mysql을 이용하여 데이터베이스를 구성했습니다.</a:t>
            </a:r>
            <a:endParaRPr/>
          </a:p>
          <a:p>
            <a:pPr indent="0" lvl="0" marL="0" marR="0" rtl="0" algn="just">
              <a:lnSpc>
                <a:spcPct val="100000"/>
              </a:lnSpc>
              <a:spcBef>
                <a:spcPts val="0"/>
              </a:spcBef>
              <a:spcAft>
                <a:spcPts val="0"/>
              </a:spcAft>
              <a:buClr>
                <a:schemeClr val="dk2"/>
              </a:buClr>
              <a:buSzPts val="1200"/>
              <a:buFont typeface="Do Hyeon"/>
              <a:buNone/>
            </a:pPr>
            <a:r>
              <a:rPr lang="ko-KR" sz="1200">
                <a:solidFill>
                  <a:schemeClr val="dk2"/>
                </a:solidFill>
                <a:latin typeface="Do Hyeon"/>
                <a:ea typeface="Do Hyeon"/>
                <a:cs typeface="Do Hyeon"/>
                <a:sym typeface="Do Hyeon"/>
              </a:rPr>
              <a:t>또한 공공데이터포털에서 제공하는 낱알식별목록을 활용하여 의약품 알약에 대한 상세정보를 제공받을 것입니다.</a:t>
            </a:r>
            <a:endParaRPr/>
          </a:p>
        </p:txBody>
      </p:sp>
      <p:sp>
        <p:nvSpPr>
          <p:cNvPr id="1029" name="Google Shape;1029;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ko-KR" sz="1200">
                <a:solidFill>
                  <a:schemeClr val="dk2"/>
                </a:solidFill>
                <a:latin typeface="Do Hyeon"/>
                <a:ea typeface="Do Hyeon"/>
                <a:cs typeface="Do Hyeon"/>
                <a:sym typeface="Do Hyeon"/>
              </a:rPr>
              <a:t>현재 open api와 데이터를 주고받는 작업과 디비와 회원의 정보를 주고받는 작업은 마무리되었으며</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rPr lang="ko-KR" sz="1200">
                <a:solidFill>
                  <a:schemeClr val="dk2"/>
                </a:solidFill>
                <a:latin typeface="Do Hyeon"/>
                <a:ea typeface="Do Hyeon"/>
                <a:cs typeface="Do Hyeon"/>
                <a:sym typeface="Do Hyeon"/>
              </a:rPr>
              <a:t>클라이언트와 서버가 데이터를 주고받기 위한 작업을 진행 중입니다.</a:t>
            </a:r>
            <a:endParaRPr sz="1200">
              <a:solidFill>
                <a:schemeClr val="dk2"/>
              </a:solidFill>
              <a:latin typeface="Do Hyeon"/>
              <a:ea typeface="Do Hyeon"/>
              <a:cs typeface="Do Hyeon"/>
              <a:sym typeface="Do Hyeon"/>
            </a:endParaRPr>
          </a:p>
        </p:txBody>
      </p:sp>
      <p:sp>
        <p:nvSpPr>
          <p:cNvPr id="1074" name="Google Shape;1074;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1" name="Google Shape;113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t/>
            </a:r>
            <a:endParaRPr sz="1200">
              <a:solidFill>
                <a:schemeClr val="dk2"/>
              </a:solidFill>
              <a:latin typeface="Do Hyeon"/>
              <a:ea typeface="Do Hyeon"/>
              <a:cs typeface="Do Hyeon"/>
              <a:sym typeface="Do Hyeon"/>
            </a:endParaRPr>
          </a:p>
        </p:txBody>
      </p:sp>
      <p:sp>
        <p:nvSpPr>
          <p:cNvPr id="1132" name="Google Shape;1132;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8" name="Google Shape;1188;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SzPts val="1200"/>
              <a:buFont typeface="Do Hyeon"/>
              <a:buNone/>
            </a:pPr>
            <a:r>
              <a:rPr lang="ko-KR" sz="1200">
                <a:solidFill>
                  <a:schemeClr val="dk2"/>
                </a:solidFill>
                <a:latin typeface="Do Hyeon"/>
                <a:ea typeface="Do Hyeon"/>
                <a:cs typeface="Do Hyeon"/>
                <a:sym typeface="Do Hyeon"/>
              </a:rPr>
              <a:t>다음으로 인공지능입니다.</a:t>
            </a:r>
            <a:endParaRPr/>
          </a:p>
          <a:p>
            <a:pPr indent="0" lvl="0" marL="0" marR="0" rtl="0" algn="just">
              <a:lnSpc>
                <a:spcPct val="100000"/>
              </a:lnSpc>
              <a:spcBef>
                <a:spcPts val="0"/>
              </a:spcBef>
              <a:spcAft>
                <a:spcPts val="0"/>
              </a:spcAft>
              <a:buClr>
                <a:schemeClr val="dk2"/>
              </a:buClr>
              <a:buSzPts val="1200"/>
              <a:buFont typeface="Do Hyeon"/>
              <a:buNone/>
            </a:pPr>
            <a:r>
              <a:rPr lang="ko-KR" sz="1200">
                <a:solidFill>
                  <a:schemeClr val="dk2"/>
                </a:solidFill>
                <a:latin typeface="Do Hyeon"/>
                <a:ea typeface="Do Hyeon"/>
                <a:cs typeface="Do Hyeon"/>
                <a:sym typeface="Do Hyeon"/>
              </a:rPr>
              <a:t>이미지 식별 모델에는 구글에서 발표한 모델인 mobilenet 을 사용할 예정입니다. </a:t>
            </a:r>
            <a:endParaRPr/>
          </a:p>
          <a:p>
            <a:pPr indent="0" lvl="0" marL="0" marR="0" rtl="0" algn="just">
              <a:lnSpc>
                <a:spcPct val="100000"/>
              </a:lnSpc>
              <a:spcBef>
                <a:spcPts val="0"/>
              </a:spcBef>
              <a:spcAft>
                <a:spcPts val="0"/>
              </a:spcAft>
              <a:buClr>
                <a:schemeClr val="dk1"/>
              </a:buClr>
              <a:buSzPts val="1200"/>
              <a:buFont typeface="Malgun Gothic"/>
              <a:buNone/>
            </a:pPr>
            <a:r>
              <a:rPr b="0" i="0" lang="ko-KR" sz="1200">
                <a:solidFill>
                  <a:schemeClr val="dk1"/>
                </a:solidFill>
                <a:latin typeface="Malgun Gothic"/>
                <a:ea typeface="Malgun Gothic"/>
                <a:cs typeface="Malgun Gothic"/>
                <a:sym typeface="Malgun Gothic"/>
              </a:rPr>
              <a:t>다른 cnn모델들보다 메모리 측면에서 효율적이고, 정보손실이 작다는 점을 참고하였습니다.</a:t>
            </a:r>
            <a:endParaRPr/>
          </a:p>
          <a:p>
            <a:pPr indent="0" lvl="0" marL="0" marR="0" rtl="0" algn="just">
              <a:lnSpc>
                <a:spcPct val="100000"/>
              </a:lnSpc>
              <a:spcBef>
                <a:spcPts val="0"/>
              </a:spcBef>
              <a:spcAft>
                <a:spcPts val="0"/>
              </a:spcAft>
              <a:buClr>
                <a:schemeClr val="dk1"/>
              </a:buClr>
              <a:buSzPts val="1200"/>
              <a:buFont typeface="Malgun Gothic"/>
              <a:buNone/>
            </a:pPr>
            <a:r>
              <a:rPr b="0" i="0" lang="ko-KR" sz="1200">
                <a:solidFill>
                  <a:schemeClr val="dk1"/>
                </a:solidFill>
                <a:latin typeface="Malgun Gothic"/>
                <a:ea typeface="Malgun Gothic"/>
                <a:cs typeface="Malgun Gothic"/>
                <a:sym typeface="Malgun Gothic"/>
              </a:rPr>
              <a:t>현재 50%정도 작업되었으며</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t/>
            </a:r>
            <a:endParaRPr sz="1200">
              <a:solidFill>
                <a:schemeClr val="dk2"/>
              </a:solidFill>
              <a:latin typeface="Do Hyeon"/>
              <a:ea typeface="Do Hyeon"/>
              <a:cs typeface="Do Hyeon"/>
              <a:sym typeface="Do Hyeon"/>
            </a:endParaRPr>
          </a:p>
        </p:txBody>
      </p:sp>
      <p:sp>
        <p:nvSpPr>
          <p:cNvPr id="1189" name="Google Shape;1189;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팀원 소개가 있겠습니다. </a:t>
            </a:r>
            <a:endParaRPr/>
          </a:p>
        </p:txBody>
      </p:sp>
      <p:sp>
        <p:nvSpPr>
          <p:cNvPr id="132" name="Google Shape;13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3" name="Google Shape;1233;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ko-KR" sz="1200">
                <a:solidFill>
                  <a:schemeClr val="dk1"/>
                </a:solidFill>
                <a:latin typeface="Malgun Gothic"/>
                <a:ea typeface="Malgun Gothic"/>
                <a:cs typeface="Malgun Gothic"/>
                <a:sym typeface="Malgun Gothic"/>
              </a:rPr>
              <a:t>다음은 인공지능입니다. </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b="0" i="0" lang="ko-KR" sz="1200">
                <a:solidFill>
                  <a:schemeClr val="dk1"/>
                </a:solidFill>
                <a:latin typeface="Malgun Gothic"/>
                <a:ea typeface="Malgun Gothic"/>
                <a:cs typeface="Malgun Gothic"/>
                <a:sym typeface="Malgun Gothic"/>
              </a:rPr>
              <a:t>이미지 식별 모델에는 구글에서 만든 네트워크인 mobilenet을 사용할 예정입니다. </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b="0" i="0" lang="ko-KR" sz="1200">
                <a:solidFill>
                  <a:schemeClr val="dk1"/>
                </a:solidFill>
                <a:latin typeface="Malgun Gothic"/>
                <a:ea typeface="Malgun Gothic"/>
                <a:cs typeface="Malgun Gothic"/>
                <a:sym typeface="Malgun Gothic"/>
              </a:rPr>
              <a:t>모바일 기기에서 동작하는 것을 목표로 하기 때문에, 기존 CNN모델들보다  가벼워야 된다는 생각이 들었습니다. </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b="0" i="0" lang="ko-KR" sz="1200">
                <a:solidFill>
                  <a:schemeClr val="dk1"/>
                </a:solidFill>
                <a:latin typeface="Malgun Gothic"/>
                <a:ea typeface="Malgun Gothic"/>
                <a:cs typeface="Malgun Gothic"/>
                <a:sym typeface="Malgun Gothic"/>
              </a:rPr>
              <a:t>검색을 통해 컴퓨터 성능이 제한되거나, 배터리 퍼포먼스가 중요한 곳에서는 주로 모바일 넷이 사용된다고 보았습니다.</a:t>
            </a:r>
            <a:endParaRPr/>
          </a:p>
          <a:p>
            <a:pPr indent="0" lvl="0" marL="0" marR="0" rtl="0" algn="l">
              <a:lnSpc>
                <a:spcPct val="100000"/>
              </a:lnSpc>
              <a:spcBef>
                <a:spcPts val="0"/>
              </a:spcBef>
              <a:spcAft>
                <a:spcPts val="0"/>
              </a:spcAft>
              <a:buClr>
                <a:schemeClr val="dk1"/>
              </a:buClr>
              <a:buSzPts val="1200"/>
              <a:buFont typeface="Malgun Gothic"/>
              <a:buNone/>
            </a:pPr>
            <a:r>
              <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b="0" i="0" lang="ko-KR" sz="1200">
                <a:solidFill>
                  <a:schemeClr val="dk1"/>
                </a:solidFill>
                <a:latin typeface="Malgun Gothic"/>
                <a:ea typeface="Malgun Gothic"/>
                <a:cs typeface="Malgun Gothic"/>
                <a:sym typeface="Malgun Gothic"/>
              </a:rPr>
              <a:t>모바일넷v2가 v1보다 메모리 측면에서 효율적이고, 정보손실이 작음</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t/>
            </a:r>
            <a:endParaRPr b="0"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0" i="0" lang="ko-KR" sz="1200">
                <a:solidFill>
                  <a:schemeClr val="dk1"/>
                </a:solidFill>
                <a:latin typeface="Malgun Gothic"/>
                <a:ea typeface="Malgun Gothic"/>
                <a:cs typeface="Malgun Gothic"/>
                <a:sym typeface="Malgun Gothic"/>
              </a:rPr>
              <a:t>MobileNet V1</a:t>
            </a:r>
            <a:endParaRPr/>
          </a:p>
          <a:p>
            <a:pPr indent="0" lvl="0" marL="0" rtl="0" algn="l">
              <a:spcBef>
                <a:spcPts val="0"/>
              </a:spcBef>
              <a:spcAft>
                <a:spcPts val="0"/>
              </a:spcAft>
              <a:buNone/>
            </a:pPr>
            <a:r>
              <a:rPr b="0" i="0" lang="ko-KR" sz="1200">
                <a:solidFill>
                  <a:schemeClr val="dk1"/>
                </a:solidFill>
                <a:latin typeface="Malgun Gothic"/>
                <a:ea typeface="Malgun Gothic"/>
                <a:cs typeface="Malgun Gothic"/>
                <a:sym typeface="Malgun Gothic"/>
              </a:rPr>
              <a:t>차원을 줄이는 과정에서 relu사용</a:t>
            </a:r>
            <a:endParaRPr/>
          </a:p>
          <a:p>
            <a:pPr indent="0" lvl="0" marL="0" rtl="0" algn="l">
              <a:spcBef>
                <a:spcPts val="0"/>
              </a:spcBef>
              <a:spcAft>
                <a:spcPts val="0"/>
              </a:spcAft>
              <a:buNone/>
            </a:pPr>
            <a:r>
              <a:rPr b="0" i="0" lang="ko-KR" sz="1200">
                <a:solidFill>
                  <a:schemeClr val="dk1"/>
                </a:solidFill>
                <a:latin typeface="Malgun Gothic"/>
                <a:ea typeface="Malgun Gothic"/>
                <a:cs typeface="Malgun Gothic"/>
                <a:sym typeface="Malgun Gothic"/>
              </a:rPr>
              <a:t>bottleneck 이후 채널을 축소</a:t>
            </a:r>
            <a:endParaRPr/>
          </a:p>
          <a:p>
            <a:pPr indent="0" lvl="0" marL="0" rtl="0" algn="l">
              <a:spcBef>
                <a:spcPts val="0"/>
              </a:spcBef>
              <a:spcAft>
                <a:spcPts val="0"/>
              </a:spcAft>
              <a:buNone/>
            </a:pPr>
            <a:r>
              <a:rPr b="0" i="0" lang="ko-KR" sz="1200">
                <a:solidFill>
                  <a:schemeClr val="dk1"/>
                </a:solidFill>
                <a:latin typeface="Malgun Gothic"/>
                <a:ea typeface="Malgun Gothic"/>
                <a:cs typeface="Malgun Gothic"/>
                <a:sym typeface="Malgun Gothic"/>
              </a:rPr>
              <a:t> </a:t>
            </a:r>
            <a:endParaRPr/>
          </a:p>
          <a:p>
            <a:pPr indent="0" lvl="0" marL="0" rtl="0" algn="l">
              <a:spcBef>
                <a:spcPts val="0"/>
              </a:spcBef>
              <a:spcAft>
                <a:spcPts val="0"/>
              </a:spcAft>
              <a:buNone/>
            </a:pPr>
            <a:r>
              <a:rPr b="0" i="0" lang="ko-KR" sz="1200">
                <a:solidFill>
                  <a:schemeClr val="dk1"/>
                </a:solidFill>
                <a:latin typeface="Malgun Gothic"/>
                <a:ea typeface="Malgun Gothic"/>
                <a:cs typeface="Malgun Gothic"/>
                <a:sym typeface="Malgun Gothic"/>
              </a:rPr>
              <a:t>MobileNet V2</a:t>
            </a:r>
            <a:endParaRPr/>
          </a:p>
          <a:p>
            <a:pPr indent="0" lvl="0" marL="0" rtl="0" algn="l">
              <a:spcBef>
                <a:spcPts val="0"/>
              </a:spcBef>
              <a:spcAft>
                <a:spcPts val="0"/>
              </a:spcAft>
              <a:buNone/>
            </a:pPr>
            <a:r>
              <a:rPr b="0" i="0" lang="ko-KR" sz="1200">
                <a:solidFill>
                  <a:schemeClr val="dk1"/>
                </a:solidFill>
                <a:latin typeface="Malgun Gothic"/>
                <a:ea typeface="Malgun Gothic"/>
                <a:cs typeface="Malgun Gothic"/>
                <a:sym typeface="Malgun Gothic"/>
              </a:rPr>
              <a:t>bottleneck 이후 채널을 확장→메모리 측면에서 효율적</a:t>
            </a:r>
            <a:endParaRPr/>
          </a:p>
          <a:p>
            <a:pPr indent="0" lvl="0" marL="0" rtl="0" algn="l">
              <a:spcBef>
                <a:spcPts val="0"/>
              </a:spcBef>
              <a:spcAft>
                <a:spcPts val="0"/>
              </a:spcAft>
              <a:buNone/>
            </a:pPr>
            <a:r>
              <a:rPr b="0" i="0" lang="ko-KR" sz="1200">
                <a:solidFill>
                  <a:schemeClr val="dk1"/>
                </a:solidFill>
                <a:latin typeface="Malgun Gothic"/>
                <a:ea typeface="Malgun Gothic"/>
                <a:cs typeface="Malgun Gothic"/>
                <a:sym typeface="Malgun Gothic"/>
              </a:rPr>
              <a:t>차원을 줄이는 과정에서 Linear transformation사용→정보손실이 작음</a:t>
            </a:r>
            <a:endParaRPr/>
          </a:p>
          <a:p>
            <a:pPr indent="0" lvl="0" marL="0" marR="0" rtl="0" algn="l">
              <a:lnSpc>
                <a:spcPct val="100000"/>
              </a:lnSpc>
              <a:spcBef>
                <a:spcPts val="0"/>
              </a:spcBef>
              <a:spcAft>
                <a:spcPts val="0"/>
              </a:spcAft>
              <a:buClr>
                <a:schemeClr val="dk1"/>
              </a:buClr>
              <a:buSzPts val="1200"/>
              <a:buFont typeface="Malgun Gothic"/>
              <a:buNone/>
            </a:pPr>
            <a:r>
              <a:t/>
            </a:r>
            <a:endParaRPr b="0" i="0" sz="1200">
              <a:solidFill>
                <a:schemeClr val="dk1"/>
              </a:solidFill>
              <a:latin typeface="Malgun Gothic"/>
              <a:ea typeface="Malgun Gothic"/>
              <a:cs typeface="Malgun Gothic"/>
              <a:sym typeface="Malgun Gothic"/>
            </a:endParaRPr>
          </a:p>
        </p:txBody>
      </p:sp>
      <p:sp>
        <p:nvSpPr>
          <p:cNvPr id="1234" name="Google Shape;1234;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5" name="Google Shape;1255;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ko-KR" sz="1200">
                <a:solidFill>
                  <a:schemeClr val="dk1"/>
                </a:solidFill>
                <a:latin typeface="Malgun Gothic"/>
                <a:ea typeface="Malgun Gothic"/>
                <a:cs typeface="Malgun Gothic"/>
                <a:sym typeface="Malgun Gothic"/>
              </a:rPr>
              <a:t>다음은 인공지능입니다. </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b="0" i="0" lang="ko-KR" sz="1200">
                <a:solidFill>
                  <a:schemeClr val="dk1"/>
                </a:solidFill>
                <a:latin typeface="Malgun Gothic"/>
                <a:ea typeface="Malgun Gothic"/>
                <a:cs typeface="Malgun Gothic"/>
                <a:sym typeface="Malgun Gothic"/>
              </a:rPr>
              <a:t>이미지 식별 모델에는 구글에서 만든 네트워크인 mobilenet을 사용할 예정입니다. </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b="0" i="0" lang="ko-KR" sz="1200">
                <a:solidFill>
                  <a:schemeClr val="dk1"/>
                </a:solidFill>
                <a:latin typeface="Malgun Gothic"/>
                <a:ea typeface="Malgun Gothic"/>
                <a:cs typeface="Malgun Gothic"/>
                <a:sym typeface="Malgun Gothic"/>
              </a:rPr>
              <a:t>모바일 기기에서 동작하는 것을 목표로 하기 때문에, 기존 CNN모델들보다  가벼워야 된다는 생각이 들었습니다. </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b="0" i="0" lang="ko-KR" sz="1200">
                <a:solidFill>
                  <a:schemeClr val="dk1"/>
                </a:solidFill>
                <a:latin typeface="Malgun Gothic"/>
                <a:ea typeface="Malgun Gothic"/>
                <a:cs typeface="Malgun Gothic"/>
                <a:sym typeface="Malgun Gothic"/>
              </a:rPr>
              <a:t>검색을 통해 컴퓨터 성능이 제한되거나, 배터리 퍼포먼스가 중요한 곳에서는 주로 모바일 넷이 사용된다고 보았습니다.</a:t>
            </a:r>
            <a:endParaRPr/>
          </a:p>
          <a:p>
            <a:pPr indent="0" lvl="0" marL="0" marR="0" rtl="0" algn="l">
              <a:lnSpc>
                <a:spcPct val="100000"/>
              </a:lnSpc>
              <a:spcBef>
                <a:spcPts val="0"/>
              </a:spcBef>
              <a:spcAft>
                <a:spcPts val="0"/>
              </a:spcAft>
              <a:buClr>
                <a:schemeClr val="dk1"/>
              </a:buClr>
              <a:buSzPts val="1200"/>
              <a:buFont typeface="Malgun Gothic"/>
              <a:buNone/>
            </a:pPr>
            <a:r>
              <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b="0" i="0" lang="ko-KR" sz="1200">
                <a:solidFill>
                  <a:schemeClr val="dk1"/>
                </a:solidFill>
                <a:latin typeface="Malgun Gothic"/>
                <a:ea typeface="Malgun Gothic"/>
                <a:cs typeface="Malgun Gothic"/>
                <a:sym typeface="Malgun Gothic"/>
              </a:rPr>
              <a:t>모바일넷v2가 v1보다 메모리 측면에서 효율적이고, 정보손실이 작음</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t/>
            </a:r>
            <a:endParaRPr b="0" i="0"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0" i="0" lang="ko-KR" sz="1200">
                <a:solidFill>
                  <a:schemeClr val="dk1"/>
                </a:solidFill>
                <a:latin typeface="Malgun Gothic"/>
                <a:ea typeface="Malgun Gothic"/>
                <a:cs typeface="Malgun Gothic"/>
                <a:sym typeface="Malgun Gothic"/>
              </a:rPr>
              <a:t>MobileNet V1</a:t>
            </a:r>
            <a:endParaRPr/>
          </a:p>
          <a:p>
            <a:pPr indent="0" lvl="0" marL="0" rtl="0" algn="l">
              <a:spcBef>
                <a:spcPts val="0"/>
              </a:spcBef>
              <a:spcAft>
                <a:spcPts val="0"/>
              </a:spcAft>
              <a:buNone/>
            </a:pPr>
            <a:r>
              <a:rPr b="0" i="0" lang="ko-KR" sz="1200">
                <a:solidFill>
                  <a:schemeClr val="dk1"/>
                </a:solidFill>
                <a:latin typeface="Malgun Gothic"/>
                <a:ea typeface="Malgun Gothic"/>
                <a:cs typeface="Malgun Gothic"/>
                <a:sym typeface="Malgun Gothic"/>
              </a:rPr>
              <a:t>차원을 줄이는 과정에서 relu사용</a:t>
            </a:r>
            <a:endParaRPr/>
          </a:p>
          <a:p>
            <a:pPr indent="0" lvl="0" marL="0" rtl="0" algn="l">
              <a:spcBef>
                <a:spcPts val="0"/>
              </a:spcBef>
              <a:spcAft>
                <a:spcPts val="0"/>
              </a:spcAft>
              <a:buNone/>
            </a:pPr>
            <a:r>
              <a:rPr b="0" i="0" lang="ko-KR" sz="1200">
                <a:solidFill>
                  <a:schemeClr val="dk1"/>
                </a:solidFill>
                <a:latin typeface="Malgun Gothic"/>
                <a:ea typeface="Malgun Gothic"/>
                <a:cs typeface="Malgun Gothic"/>
                <a:sym typeface="Malgun Gothic"/>
              </a:rPr>
              <a:t>bottleneck 이후 채널을 축소</a:t>
            </a:r>
            <a:endParaRPr/>
          </a:p>
          <a:p>
            <a:pPr indent="0" lvl="0" marL="0" rtl="0" algn="l">
              <a:spcBef>
                <a:spcPts val="0"/>
              </a:spcBef>
              <a:spcAft>
                <a:spcPts val="0"/>
              </a:spcAft>
              <a:buNone/>
            </a:pPr>
            <a:r>
              <a:rPr b="0" i="0" lang="ko-KR" sz="1200">
                <a:solidFill>
                  <a:schemeClr val="dk1"/>
                </a:solidFill>
                <a:latin typeface="Malgun Gothic"/>
                <a:ea typeface="Malgun Gothic"/>
                <a:cs typeface="Malgun Gothic"/>
                <a:sym typeface="Malgun Gothic"/>
              </a:rPr>
              <a:t> </a:t>
            </a:r>
            <a:endParaRPr/>
          </a:p>
          <a:p>
            <a:pPr indent="0" lvl="0" marL="0" rtl="0" algn="l">
              <a:spcBef>
                <a:spcPts val="0"/>
              </a:spcBef>
              <a:spcAft>
                <a:spcPts val="0"/>
              </a:spcAft>
              <a:buNone/>
            </a:pPr>
            <a:r>
              <a:rPr b="0" i="0" lang="ko-KR" sz="1200">
                <a:solidFill>
                  <a:schemeClr val="dk1"/>
                </a:solidFill>
                <a:latin typeface="Malgun Gothic"/>
                <a:ea typeface="Malgun Gothic"/>
                <a:cs typeface="Malgun Gothic"/>
                <a:sym typeface="Malgun Gothic"/>
              </a:rPr>
              <a:t>MobileNet V2</a:t>
            </a:r>
            <a:endParaRPr/>
          </a:p>
          <a:p>
            <a:pPr indent="0" lvl="0" marL="0" rtl="0" algn="l">
              <a:spcBef>
                <a:spcPts val="0"/>
              </a:spcBef>
              <a:spcAft>
                <a:spcPts val="0"/>
              </a:spcAft>
              <a:buNone/>
            </a:pPr>
            <a:r>
              <a:rPr b="0" i="0" lang="ko-KR" sz="1200">
                <a:solidFill>
                  <a:schemeClr val="dk1"/>
                </a:solidFill>
                <a:latin typeface="Malgun Gothic"/>
                <a:ea typeface="Malgun Gothic"/>
                <a:cs typeface="Malgun Gothic"/>
                <a:sym typeface="Malgun Gothic"/>
              </a:rPr>
              <a:t>bottleneck 이후 채널을 확장→메모리 측면에서 효율적</a:t>
            </a:r>
            <a:endParaRPr/>
          </a:p>
          <a:p>
            <a:pPr indent="0" lvl="0" marL="0" rtl="0" algn="l">
              <a:spcBef>
                <a:spcPts val="0"/>
              </a:spcBef>
              <a:spcAft>
                <a:spcPts val="0"/>
              </a:spcAft>
              <a:buNone/>
            </a:pPr>
            <a:r>
              <a:rPr b="0" i="0" lang="ko-KR" sz="1200">
                <a:solidFill>
                  <a:schemeClr val="dk1"/>
                </a:solidFill>
                <a:latin typeface="Malgun Gothic"/>
                <a:ea typeface="Malgun Gothic"/>
                <a:cs typeface="Malgun Gothic"/>
                <a:sym typeface="Malgun Gothic"/>
              </a:rPr>
              <a:t>차원을 줄이는 과정에서 Linear transformation사용→정보손실이 작음</a:t>
            </a:r>
            <a:endParaRPr/>
          </a:p>
          <a:p>
            <a:pPr indent="0" lvl="0" marL="0" marR="0" rtl="0" algn="l">
              <a:lnSpc>
                <a:spcPct val="100000"/>
              </a:lnSpc>
              <a:spcBef>
                <a:spcPts val="0"/>
              </a:spcBef>
              <a:spcAft>
                <a:spcPts val="0"/>
              </a:spcAft>
              <a:buClr>
                <a:schemeClr val="dk1"/>
              </a:buClr>
              <a:buSzPts val="1200"/>
              <a:buFont typeface="Malgun Gothic"/>
              <a:buNone/>
            </a:pPr>
            <a:r>
              <a:t/>
            </a:r>
            <a:endParaRPr b="0" i="0" sz="1200">
              <a:solidFill>
                <a:schemeClr val="dk1"/>
              </a:solidFill>
              <a:latin typeface="Malgun Gothic"/>
              <a:ea typeface="Malgun Gothic"/>
              <a:cs typeface="Malgun Gothic"/>
              <a:sym typeface="Malgun Gothic"/>
            </a:endParaRPr>
          </a:p>
        </p:txBody>
      </p:sp>
      <p:sp>
        <p:nvSpPr>
          <p:cNvPr id="1256" name="Google Shape;1256;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7" name="Google Shape;1277;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0" i="0" lang="ko-KR" sz="1200">
                <a:solidFill>
                  <a:schemeClr val="dk1"/>
                </a:solidFill>
                <a:latin typeface="Malgun Gothic"/>
                <a:ea typeface="Malgun Gothic"/>
                <a:cs typeface="Malgun Gothic"/>
                <a:sym typeface="Malgun Gothic"/>
              </a:rPr>
              <a:t>알약 이미지 수집과 이미지 전처리 , 데이터 확대가 작업완료 되었습니다. </a:t>
            </a:r>
            <a:endParaRPr b="0" i="0" sz="1200">
              <a:solidFill>
                <a:schemeClr val="dk1"/>
              </a:solidFill>
              <a:latin typeface="Malgun Gothic"/>
              <a:ea typeface="Malgun Gothic"/>
              <a:cs typeface="Malgun Gothic"/>
              <a:sym typeface="Malgun Gothic"/>
            </a:endParaRPr>
          </a:p>
          <a:p>
            <a:pPr indent="0" lvl="0" marL="0" rtl="0" algn="just">
              <a:spcBef>
                <a:spcPts val="0"/>
              </a:spcBef>
              <a:spcAft>
                <a:spcPts val="0"/>
              </a:spcAft>
              <a:buNone/>
            </a:pPr>
            <a:r>
              <a:rPr b="0" i="0" lang="ko-KR" sz="1200">
                <a:solidFill>
                  <a:schemeClr val="dk1"/>
                </a:solidFill>
                <a:latin typeface="Malgun Gothic"/>
                <a:ea typeface="Malgun Gothic"/>
                <a:cs typeface="Malgun Gothic"/>
                <a:sym typeface="Malgun Gothic"/>
              </a:rPr>
              <a:t>알약 이미지는 , 최근 1년간 약국에서 가장많이 판매된 알약 60개에 대해 공공데이터이미지와 실제 이미지를 수집하였습니다. </a:t>
            </a:r>
            <a:endParaRPr b="0" i="0" sz="1200">
              <a:solidFill>
                <a:schemeClr val="dk1"/>
              </a:solidFill>
              <a:latin typeface="Malgun Gothic"/>
              <a:ea typeface="Malgun Gothic"/>
              <a:cs typeface="Malgun Gothic"/>
              <a:sym typeface="Malgun Gothic"/>
            </a:endParaRPr>
          </a:p>
          <a:p>
            <a:pPr indent="0" lvl="0" marL="0" rtl="0" algn="just">
              <a:spcBef>
                <a:spcPts val="0"/>
              </a:spcBef>
              <a:spcAft>
                <a:spcPts val="0"/>
              </a:spcAft>
              <a:buNone/>
            </a:pPr>
            <a:r>
              <a:rPr b="0" i="0" lang="ko-KR" sz="1200">
                <a:solidFill>
                  <a:schemeClr val="dk1"/>
                </a:solidFill>
                <a:latin typeface="Malgun Gothic"/>
                <a:ea typeface="Malgun Gothic"/>
                <a:cs typeface="Malgun Gothic"/>
                <a:sym typeface="Malgun Gothic"/>
              </a:rPr>
              <a:t>수집한 이미지에 대해 오픈소스를 사용하여 배경을 제거해주었으며, </a:t>
            </a:r>
            <a:endParaRPr b="0" i="0" sz="1200">
              <a:solidFill>
                <a:schemeClr val="dk1"/>
              </a:solidFill>
              <a:latin typeface="Malgun Gothic"/>
              <a:ea typeface="Malgun Gothic"/>
              <a:cs typeface="Malgun Gothic"/>
              <a:sym typeface="Malgun Gothic"/>
            </a:endParaRPr>
          </a:p>
          <a:p>
            <a:pPr indent="0" lvl="0" marL="0" rtl="0" algn="just">
              <a:spcBef>
                <a:spcPts val="0"/>
              </a:spcBef>
              <a:spcAft>
                <a:spcPts val="0"/>
              </a:spcAft>
              <a:buNone/>
            </a:pPr>
            <a:r>
              <a:rPr b="0" i="0" lang="ko-KR" sz="1200">
                <a:solidFill>
                  <a:schemeClr val="dk1"/>
                </a:solidFill>
                <a:latin typeface="Malgun Gothic"/>
                <a:ea typeface="Malgun Gothic"/>
                <a:cs typeface="Malgun Gothic"/>
                <a:sym typeface="Malgun Gothic"/>
              </a:rPr>
              <a:t>배경이 제거된 이미지에 대해 각 10개씩 데이터 확대를 적용하였습니다.</a:t>
            </a:r>
            <a:endParaRPr/>
          </a:p>
          <a:p>
            <a:pPr indent="0" lvl="0" marL="0" rtl="0" algn="just">
              <a:spcBef>
                <a:spcPts val="0"/>
              </a:spcBef>
              <a:spcAft>
                <a:spcPts val="0"/>
              </a:spcAft>
              <a:buNone/>
            </a:pPr>
            <a:r>
              <a:rPr b="0" i="0" lang="ko-KR" sz="1200">
                <a:solidFill>
                  <a:schemeClr val="dk1"/>
                </a:solidFill>
                <a:latin typeface="Malgun Gothic"/>
                <a:ea typeface="Malgun Gothic"/>
                <a:cs typeface="Malgun Gothic"/>
                <a:sym typeface="Malgun Gothic"/>
              </a:rPr>
              <a:t>현재는 학습속도를 위해 tfrecord file을 생성하고 있으며, 생성이 끝나면 모델 학습을 진행할 예정입니다. </a:t>
            </a:r>
            <a:endParaRPr b="0" i="0" sz="1200">
              <a:solidFill>
                <a:schemeClr val="dk1"/>
              </a:solidFill>
              <a:latin typeface="Malgun Gothic"/>
              <a:ea typeface="Malgun Gothic"/>
              <a:cs typeface="Malgun Gothic"/>
              <a:sym typeface="Malgun Gothic"/>
            </a:endParaRPr>
          </a:p>
          <a:p>
            <a:pPr indent="0" lvl="0" marL="0" rtl="0" algn="just">
              <a:spcBef>
                <a:spcPts val="0"/>
              </a:spcBef>
              <a:spcAft>
                <a:spcPts val="0"/>
              </a:spcAft>
              <a:buNone/>
            </a:pPr>
            <a:r>
              <a:t/>
            </a:r>
            <a:endParaRPr b="0" i="0" sz="1200">
              <a:solidFill>
                <a:schemeClr val="dk1"/>
              </a:solidFill>
              <a:latin typeface="Malgun Gothic"/>
              <a:ea typeface="Malgun Gothic"/>
              <a:cs typeface="Malgun Gothic"/>
              <a:sym typeface="Malgun Gothic"/>
            </a:endParaRPr>
          </a:p>
          <a:p>
            <a:pPr indent="0" lvl="0" marL="0" rtl="0" algn="just">
              <a:spcBef>
                <a:spcPts val="0"/>
              </a:spcBef>
              <a:spcAft>
                <a:spcPts val="0"/>
              </a:spcAft>
              <a:buNone/>
            </a:pPr>
            <a:r>
              <a:t/>
            </a:r>
            <a:endParaRPr b="0" i="0" sz="1200">
              <a:solidFill>
                <a:schemeClr val="dk1"/>
              </a:solidFill>
              <a:latin typeface="Malgun Gothic"/>
              <a:ea typeface="Malgun Gothic"/>
              <a:cs typeface="Malgun Gothic"/>
              <a:sym typeface="Malgun Gothic"/>
            </a:endParaRPr>
          </a:p>
          <a:p>
            <a:pPr indent="0" lvl="0" marL="0" rtl="0" algn="just">
              <a:spcBef>
                <a:spcPts val="0"/>
              </a:spcBef>
              <a:spcAft>
                <a:spcPts val="0"/>
              </a:spcAft>
              <a:buNone/>
            </a:pPr>
            <a:r>
              <a:rPr b="0" i="0" lang="ko-KR" sz="1200">
                <a:solidFill>
                  <a:schemeClr val="dk1"/>
                </a:solidFill>
                <a:latin typeface="Malgun Gothic"/>
                <a:ea typeface="Malgun Gothic"/>
                <a:cs typeface="Malgun Gothic"/>
                <a:sym typeface="Malgun Gothic"/>
              </a:rPr>
              <a:t>TFRecord 파일은 학습 데이터 정보와 label 정보를 하나의 파일에 함께 관리하고 있다. 별도의 작업 없이도 TFRecord 파일을 읽어 원하는 정보를 받을 수 있게 된 것이다.</a:t>
            </a:r>
            <a:br>
              <a:rPr lang="ko-KR"/>
            </a:br>
            <a:endParaRPr b="0" i="0" sz="1200">
              <a:solidFill>
                <a:schemeClr val="dk1"/>
              </a:solidFill>
              <a:latin typeface="Malgun Gothic"/>
              <a:ea typeface="Malgun Gothic"/>
              <a:cs typeface="Malgun Gothic"/>
              <a:sym typeface="Malgun Gothic"/>
            </a:endParaRPr>
          </a:p>
        </p:txBody>
      </p:sp>
      <p:sp>
        <p:nvSpPr>
          <p:cNvPr id="1278" name="Google Shape;1278;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9" name="Google Shape;1299;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ko-KR" sz="1200"/>
              <a:t>데일리팜</a:t>
            </a:r>
            <a:endParaRPr sz="1200"/>
          </a:p>
          <a:p>
            <a:pPr indent="0" lvl="0" marL="0" marR="0" rtl="0" algn="l">
              <a:lnSpc>
                <a:spcPct val="100000"/>
              </a:lnSpc>
              <a:spcBef>
                <a:spcPts val="0"/>
              </a:spcBef>
              <a:spcAft>
                <a:spcPts val="0"/>
              </a:spcAft>
              <a:buClr>
                <a:schemeClr val="dk1"/>
              </a:buClr>
              <a:buSzPts val="1200"/>
              <a:buFont typeface="Malgun Gothic"/>
              <a:buNone/>
            </a:pPr>
            <a:r>
              <a:t/>
            </a:r>
            <a:endParaRPr sz="1200"/>
          </a:p>
          <a:p>
            <a:pPr indent="0" lvl="0" marL="0" marR="0" rtl="0" algn="l">
              <a:lnSpc>
                <a:spcPct val="100000"/>
              </a:lnSpc>
              <a:spcBef>
                <a:spcPts val="0"/>
              </a:spcBef>
              <a:spcAft>
                <a:spcPts val="0"/>
              </a:spcAft>
              <a:buClr>
                <a:schemeClr val="dk1"/>
              </a:buClr>
              <a:buSzPts val="1200"/>
              <a:buFont typeface="Malgun Gothic"/>
              <a:buNone/>
            </a:pPr>
            <a:r>
              <a:rPr lang="ko-KR" sz="1200"/>
              <a:t>알약60개를 선별하여</a:t>
            </a:r>
            <a:endParaRPr/>
          </a:p>
        </p:txBody>
      </p:sp>
      <p:sp>
        <p:nvSpPr>
          <p:cNvPr id="1300" name="Google Shape;1300;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t/>
            </a:r>
            <a:endParaRPr sz="1200"/>
          </a:p>
          <a:p>
            <a:pPr indent="0" lvl="0" marL="0" rtl="0" algn="l">
              <a:spcBef>
                <a:spcPts val="0"/>
              </a:spcBef>
              <a:spcAft>
                <a:spcPts val="0"/>
              </a:spcAft>
              <a:buNone/>
            </a:pPr>
            <a:r>
              <a:rPr lang="ko-KR"/>
              <a:t>배경이 알약을 식별하는데에 있어 많은 영향을 미칠것이라는 생각이 들어</a:t>
            </a:r>
            <a:endParaRPr/>
          </a:p>
          <a:p>
            <a:pPr indent="0" lvl="0" marL="0" rtl="0" algn="l">
              <a:spcBef>
                <a:spcPts val="0"/>
              </a:spcBef>
              <a:spcAft>
                <a:spcPts val="0"/>
              </a:spcAft>
              <a:buNone/>
            </a:pPr>
            <a:r>
              <a:rPr lang="ko-KR"/>
              <a:t>오픈소스코드를 사용하여 수집한 이미지들의 배경을 제거하였습니다.</a:t>
            </a:r>
            <a:endParaRPr/>
          </a:p>
        </p:txBody>
      </p:sp>
      <p:sp>
        <p:nvSpPr>
          <p:cNvPr id="1315" name="Google Shape;1315;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7" name="Google Shape;1327;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ko-KR" sz="1200"/>
              <a:t>1개의 알약종류에 따른 이미지 데이터 개수가 부족하여</a:t>
            </a:r>
            <a:endParaRPr sz="1200"/>
          </a:p>
          <a:p>
            <a:pPr indent="0" lvl="0" marL="0" marR="0" rtl="0" algn="l">
              <a:lnSpc>
                <a:spcPct val="100000"/>
              </a:lnSpc>
              <a:spcBef>
                <a:spcPts val="0"/>
              </a:spcBef>
              <a:spcAft>
                <a:spcPts val="0"/>
              </a:spcAft>
              <a:buClr>
                <a:schemeClr val="dk1"/>
              </a:buClr>
              <a:buSzPts val="1200"/>
              <a:buFont typeface="Malgun Gothic"/>
              <a:buNone/>
            </a:pPr>
            <a:r>
              <a:rPr lang="ko-KR" sz="1200"/>
              <a:t>10개씩 데이터 어그멘테이션을 진행하여</a:t>
            </a:r>
            <a:endParaRPr sz="1200"/>
          </a:p>
          <a:p>
            <a:pPr indent="0" lvl="0" marL="0" marR="0" rtl="0" algn="l">
              <a:lnSpc>
                <a:spcPct val="100000"/>
              </a:lnSpc>
              <a:spcBef>
                <a:spcPts val="0"/>
              </a:spcBef>
              <a:spcAft>
                <a:spcPts val="0"/>
              </a:spcAft>
              <a:buClr>
                <a:schemeClr val="dk1"/>
              </a:buClr>
              <a:buSzPts val="1200"/>
              <a:buFont typeface="Malgun Gothic"/>
              <a:buNone/>
            </a:pPr>
            <a:r>
              <a:rPr lang="ko-KR" sz="1200"/>
              <a:t>알약 1개당 260개의 이미지 데이터를 생성하였습니다.</a:t>
            </a:r>
            <a:endParaRPr sz="1200"/>
          </a:p>
        </p:txBody>
      </p:sp>
      <p:sp>
        <p:nvSpPr>
          <p:cNvPr id="1328" name="Google Shape;1328;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9" name="Google Shape;1339;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ko-KR" sz="1200"/>
              <a:t>모델 학습하기 전, 총 이미지 15600 장에 대해서 9:1로 훈련데이터와 테스트데이터로 나누어주었습니다.</a:t>
            </a:r>
            <a:endParaRPr sz="1200"/>
          </a:p>
          <a:p>
            <a:pPr indent="0" lvl="0" marL="0" rtl="0" algn="l">
              <a:spcBef>
                <a:spcPts val="0"/>
              </a:spcBef>
              <a:spcAft>
                <a:spcPts val="0"/>
              </a:spcAft>
              <a:buNone/>
            </a:pPr>
            <a:r>
              <a:t/>
            </a:r>
            <a:endParaRPr/>
          </a:p>
        </p:txBody>
      </p:sp>
      <p:sp>
        <p:nvSpPr>
          <p:cNvPr id="1340" name="Google Shape;1340;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9" name="Google Shape;1369;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ko-KR" sz="1200"/>
              <a:t>그리고 현재 알약 이미지 파일명으로 부터 60개의 클래스를 정의해두었습니다.</a:t>
            </a:r>
            <a:endParaRPr/>
          </a:p>
          <a:p>
            <a:pPr indent="0" lvl="0" marL="0" marR="0" rtl="0" algn="l">
              <a:lnSpc>
                <a:spcPct val="100000"/>
              </a:lnSpc>
              <a:spcBef>
                <a:spcPts val="0"/>
              </a:spcBef>
              <a:spcAft>
                <a:spcPts val="0"/>
              </a:spcAft>
              <a:buClr>
                <a:schemeClr val="dk1"/>
              </a:buClr>
              <a:buSzPts val="1200"/>
              <a:buFont typeface="Malgun Gothic"/>
              <a:buNone/>
            </a:pPr>
            <a:r>
              <a:t/>
            </a:r>
            <a:endParaRPr sz="1200"/>
          </a:p>
          <a:p>
            <a:pPr indent="0" lvl="0" marL="0" marR="0" rtl="0" algn="l">
              <a:lnSpc>
                <a:spcPct val="100000"/>
              </a:lnSpc>
              <a:spcBef>
                <a:spcPts val="0"/>
              </a:spcBef>
              <a:spcAft>
                <a:spcPts val="0"/>
              </a:spcAft>
              <a:buClr>
                <a:schemeClr val="dk1"/>
              </a:buClr>
              <a:buSzPts val="1200"/>
              <a:buFont typeface="Malgun Gothic"/>
              <a:buNone/>
            </a:pPr>
            <a:r>
              <a:rPr lang="ko-KR" sz="1200"/>
              <a:t>현재는 훈련데이터가 csv 파일 포맷이 아니라 jpg 형태이기 때문에 이미지와 라벨을 따로 처리하기에 번거로움이 생길 것 같다는 생각이 들었습니다. </a:t>
            </a:r>
            <a:endParaRPr sz="1200"/>
          </a:p>
          <a:p>
            <a:pPr indent="0" lvl="0" marL="0" marR="0" rtl="0" algn="l">
              <a:lnSpc>
                <a:spcPct val="100000"/>
              </a:lnSpc>
              <a:spcBef>
                <a:spcPts val="0"/>
              </a:spcBef>
              <a:spcAft>
                <a:spcPts val="0"/>
              </a:spcAft>
              <a:buClr>
                <a:schemeClr val="dk1"/>
              </a:buClr>
              <a:buSzPts val="1200"/>
              <a:buFont typeface="Malgun Gothic"/>
              <a:buNone/>
            </a:pPr>
            <a:r>
              <a:rPr lang="ko-KR" sz="1200"/>
              <a:t>(이미지와 라벨을 효율적으로 관리하기 위해) 그래서 훈련데이터를 tfrecord 파일 포맷으로 변경중에 있습니다. </a:t>
            </a:r>
            <a:endParaRPr sz="1200"/>
          </a:p>
          <a:p>
            <a:pPr indent="0" lvl="0" marL="0" marR="0" rtl="0" algn="l">
              <a:lnSpc>
                <a:spcPct val="100000"/>
              </a:lnSpc>
              <a:spcBef>
                <a:spcPts val="0"/>
              </a:spcBef>
              <a:spcAft>
                <a:spcPts val="0"/>
              </a:spcAft>
              <a:buClr>
                <a:schemeClr val="dk1"/>
              </a:buClr>
              <a:buSzPts val="1200"/>
              <a:buFont typeface="Malgun Gothic"/>
              <a:buNone/>
            </a:pPr>
            <a:r>
              <a:rPr lang="ko-KR" sz="1200"/>
              <a:t>추후 이미지넷 모델에 적용시켜본뒤, 정확도가 높게 나오면 서버에 업로드할 예정입니다.</a:t>
            </a:r>
            <a:endParaRPr sz="1200"/>
          </a:p>
          <a:p>
            <a:pPr indent="0" lvl="0" marL="0" marR="0" rtl="0" algn="l">
              <a:lnSpc>
                <a:spcPct val="100000"/>
              </a:lnSpc>
              <a:spcBef>
                <a:spcPts val="0"/>
              </a:spcBef>
              <a:spcAft>
                <a:spcPts val="0"/>
              </a:spcAft>
              <a:buClr>
                <a:schemeClr val="dk1"/>
              </a:buClr>
              <a:buSzPts val="1200"/>
              <a:buFont typeface="Malgun Gothic"/>
              <a:buNone/>
            </a:pPr>
            <a:r>
              <a:t/>
            </a:r>
            <a:endParaRPr sz="1200"/>
          </a:p>
          <a:p>
            <a:pPr indent="0" lvl="0" marL="0" marR="0" rtl="0" algn="l">
              <a:lnSpc>
                <a:spcPct val="100000"/>
              </a:lnSpc>
              <a:spcBef>
                <a:spcPts val="0"/>
              </a:spcBef>
              <a:spcAft>
                <a:spcPts val="0"/>
              </a:spcAft>
              <a:buClr>
                <a:schemeClr val="dk1"/>
              </a:buClr>
              <a:buSzPts val="1200"/>
              <a:buFont typeface="Malgun Gothic"/>
              <a:buNone/>
            </a:pPr>
            <a:r>
              <a:t/>
            </a:r>
            <a:endParaRPr sz="1200"/>
          </a:p>
          <a:p>
            <a:pPr indent="0" lvl="0" marL="0" marR="0" rtl="0" algn="l">
              <a:lnSpc>
                <a:spcPct val="100000"/>
              </a:lnSpc>
              <a:spcBef>
                <a:spcPts val="0"/>
              </a:spcBef>
              <a:spcAft>
                <a:spcPts val="0"/>
              </a:spcAft>
              <a:buClr>
                <a:schemeClr val="dk1"/>
              </a:buClr>
              <a:buSzPts val="1200"/>
              <a:buFont typeface="Malgun Gothic"/>
              <a:buNone/>
            </a:pPr>
            <a:r>
              <a:t/>
            </a:r>
            <a:endParaRPr sz="1200"/>
          </a:p>
          <a:p>
            <a:pPr indent="0" lvl="0" marL="0" marR="0" rtl="0" algn="l">
              <a:lnSpc>
                <a:spcPct val="100000"/>
              </a:lnSpc>
              <a:spcBef>
                <a:spcPts val="0"/>
              </a:spcBef>
              <a:spcAft>
                <a:spcPts val="0"/>
              </a:spcAft>
              <a:buClr>
                <a:schemeClr val="dk1"/>
              </a:buClr>
              <a:buSzPts val="1200"/>
              <a:buFont typeface="Malgun Gothic"/>
              <a:buNone/>
            </a:pPr>
            <a:r>
              <a:rPr lang="ko-KR" sz="1200"/>
              <a:t> </a:t>
            </a:r>
            <a:r>
              <a:rPr b="0" i="0" lang="ko-KR" sz="1200">
                <a:solidFill>
                  <a:schemeClr val="dk1"/>
                </a:solidFill>
                <a:latin typeface="Malgun Gothic"/>
                <a:ea typeface="Malgun Gothic"/>
                <a:cs typeface="Malgun Gothic"/>
                <a:sym typeface="Malgun Gothic"/>
              </a:rPr>
              <a:t>CSV 파일에서와 같이 숫자나 텍스트 데이타를 읽을때는 크게 지장이 없지만, 이미지를 데이타를 읽을 경우 이미지는 JPEG나 PNG 형태의 파일로 저장되어 있고 이에 대한 메타 데이타와 라벨은 별도의 파일에 저장되어 있기 때문에, 학습 데이타를 읽을때 메타데이타나 라벨용 파일 하나만 읽는 것이 아니라 이미지 파일도 별도로 읽어야 하기 때문에, 코드가 복잡해진다.</a:t>
            </a:r>
            <a:br>
              <a:rPr lang="ko-KR"/>
            </a:br>
            <a:endParaRPr/>
          </a:p>
        </p:txBody>
      </p:sp>
      <p:sp>
        <p:nvSpPr>
          <p:cNvPr id="1370" name="Google Shape;1370;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2" name="Google Shape;1382;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마지막으로 기대효과입니다.</a:t>
            </a:r>
            <a:endParaRPr/>
          </a:p>
        </p:txBody>
      </p:sp>
      <p:sp>
        <p:nvSpPr>
          <p:cNvPr id="1383" name="Google Shape;1383;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4" name="Google Shape;1394;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ko-KR" sz="1200">
                <a:latin typeface="Do Hyeon"/>
                <a:ea typeface="Do Hyeon"/>
                <a:cs typeface="Do Hyeon"/>
                <a:sym typeface="Do Hyeon"/>
              </a:rPr>
              <a:t>이게뭐약 애플리케이션을 통해</a:t>
            </a:r>
            <a:endParaRPr sz="1200">
              <a:latin typeface="Do Hyeon"/>
              <a:ea typeface="Do Hyeon"/>
              <a:cs typeface="Do Hyeon"/>
              <a:sym typeface="Do Hyeon"/>
            </a:endParaRPr>
          </a:p>
          <a:p>
            <a:pPr indent="0" lvl="0" marL="0" rtl="0" algn="just">
              <a:spcBef>
                <a:spcPts val="0"/>
              </a:spcBef>
              <a:spcAft>
                <a:spcPts val="0"/>
              </a:spcAft>
              <a:buNone/>
            </a:pPr>
            <a:r>
              <a:rPr lang="ko-KR" sz="1200">
                <a:latin typeface="Do Hyeon"/>
                <a:ea typeface="Do Hyeon"/>
                <a:cs typeface="Do Hyeon"/>
                <a:sym typeface="Do Hyeon"/>
              </a:rPr>
              <a:t>일상생활에서 누구나 의약품을 쉽고 빠르게 식별 가능하도록 하여 의약품 정보 활용의 기회를 넓힐것이며, </a:t>
            </a:r>
            <a:endParaRPr sz="1200">
              <a:latin typeface="Do Hyeon"/>
              <a:ea typeface="Do Hyeon"/>
              <a:cs typeface="Do Hyeon"/>
              <a:sym typeface="Do Hyeon"/>
            </a:endParaRPr>
          </a:p>
          <a:p>
            <a:pPr indent="0" lvl="0" marL="0" marR="0" rtl="0" algn="just">
              <a:lnSpc>
                <a:spcPct val="100000"/>
              </a:lnSpc>
              <a:spcBef>
                <a:spcPts val="0"/>
              </a:spcBef>
              <a:spcAft>
                <a:spcPts val="0"/>
              </a:spcAft>
              <a:buClr>
                <a:schemeClr val="dk1"/>
              </a:buClr>
              <a:buSzPts val="1200"/>
              <a:buFont typeface="Do Hyeon"/>
              <a:buNone/>
            </a:pPr>
            <a:r>
              <a:rPr lang="ko-KR" sz="1200">
                <a:latin typeface="Do Hyeon"/>
                <a:ea typeface="Do Hyeon"/>
                <a:cs typeface="Do Hyeon"/>
                <a:sym typeface="Do Hyeon"/>
              </a:rPr>
              <a:t>알약의 이름 뿐만 아니라 효능효과, 용법용량, 약품 섭취 시 주의사항, 복약정보 등을 제공하여 사용자가 안전하게 알약을 복용할 수 있도록 도울것입니다. </a:t>
            </a:r>
            <a:endParaRPr sz="1200">
              <a:latin typeface="Do Hyeon"/>
              <a:ea typeface="Do Hyeon"/>
              <a:cs typeface="Do Hyeon"/>
              <a:sym typeface="Do Hyeon"/>
            </a:endParaRPr>
          </a:p>
          <a:p>
            <a:pPr indent="0" lvl="0" marL="0" marR="0" rtl="0" algn="just">
              <a:lnSpc>
                <a:spcPct val="100000"/>
              </a:lnSpc>
              <a:spcBef>
                <a:spcPts val="0"/>
              </a:spcBef>
              <a:spcAft>
                <a:spcPts val="0"/>
              </a:spcAft>
              <a:buClr>
                <a:schemeClr val="dk1"/>
              </a:buClr>
              <a:buSzPts val="1200"/>
              <a:buFont typeface="Do Hyeon"/>
              <a:buNone/>
            </a:pPr>
            <a:r>
              <a:rPr lang="ko-KR" sz="1200">
                <a:latin typeface="Do Hyeon"/>
                <a:ea typeface="Do Hyeon"/>
                <a:cs typeface="Do Hyeon"/>
                <a:sym typeface="Do Hyeon"/>
              </a:rPr>
              <a:t>마지막으로</a:t>
            </a:r>
            <a:endParaRPr sz="1200">
              <a:latin typeface="Do Hyeon"/>
              <a:ea typeface="Do Hyeon"/>
              <a:cs typeface="Do Hyeon"/>
              <a:sym typeface="Do Hyeon"/>
            </a:endParaRPr>
          </a:p>
          <a:p>
            <a:pPr indent="0" lvl="0" marL="0" marR="0" rtl="0" algn="just">
              <a:lnSpc>
                <a:spcPct val="100000"/>
              </a:lnSpc>
              <a:spcBef>
                <a:spcPts val="0"/>
              </a:spcBef>
              <a:spcAft>
                <a:spcPts val="0"/>
              </a:spcAft>
              <a:buClr>
                <a:schemeClr val="dk2"/>
              </a:buClr>
              <a:buSzPts val="1200"/>
              <a:buFont typeface="Do Hyeon"/>
              <a:buNone/>
            </a:pPr>
            <a:r>
              <a:rPr lang="ko-KR" sz="1200">
                <a:solidFill>
                  <a:schemeClr val="dk2"/>
                </a:solidFill>
                <a:latin typeface="Do Hyeon"/>
                <a:ea typeface="Do Hyeon"/>
                <a:cs typeface="Do Hyeon"/>
                <a:sym typeface="Do Hyeon"/>
              </a:rPr>
              <a:t>복용 중인 약을 효과적으로 관리할 수 있게하여, </a:t>
            </a:r>
            <a:r>
              <a:rPr lang="ko-KR" sz="1200">
                <a:latin typeface="Do Hyeon"/>
                <a:ea typeface="Do Hyeon"/>
                <a:cs typeface="Do Hyeon"/>
                <a:sym typeface="Do Hyeon"/>
              </a:rPr>
              <a:t>중복 처방으로 인한 오남용 등의 문제를  방지할 수 있기를 기대해봅니다.</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t/>
            </a:r>
            <a:endParaRPr sz="1200">
              <a:solidFill>
                <a:schemeClr val="dk2"/>
              </a:solidFill>
              <a:latin typeface="Do Hyeon"/>
              <a:ea typeface="Do Hyeon"/>
              <a:cs typeface="Do Hyeon"/>
              <a:sym typeface="Do Hyeon"/>
            </a:endParaRPr>
          </a:p>
          <a:p>
            <a:pPr indent="0" lvl="0" marL="0" rtl="0" algn="just">
              <a:spcBef>
                <a:spcPts val="0"/>
              </a:spcBef>
              <a:spcAft>
                <a:spcPts val="0"/>
              </a:spcAft>
              <a:buNone/>
            </a:pPr>
            <a:r>
              <a:t/>
            </a:r>
            <a:endParaRPr sz="1200">
              <a:solidFill>
                <a:schemeClr val="dk2"/>
              </a:solidFill>
              <a:latin typeface="Do Hyeon"/>
              <a:ea typeface="Do Hyeon"/>
              <a:cs typeface="Do Hyeon"/>
              <a:sym typeface="Do Hyeon"/>
            </a:endParaRPr>
          </a:p>
        </p:txBody>
      </p:sp>
      <p:sp>
        <p:nvSpPr>
          <p:cNvPr id="1395" name="Google Shape;1395;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저희 22팀은 김윤정인 저와, 김규리 송준호 김민주 고지원 학우로 이루어져있으며, AI(인공지능) 담당 2명, 클라이언트 담당2명 , 서버담당1명으로 이루어져 있습니다.</a:t>
            </a:r>
            <a:endParaRPr/>
          </a:p>
        </p:txBody>
      </p:sp>
      <p:sp>
        <p:nvSpPr>
          <p:cNvPr id="146" name="Google Shape;14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b="0" i="0" lang="ko-KR" sz="1200">
                <a:solidFill>
                  <a:schemeClr val="dk1"/>
                </a:solidFill>
                <a:latin typeface="Malgun Gothic"/>
                <a:ea typeface="Malgun Gothic"/>
                <a:cs typeface="Malgun Gothic"/>
                <a:sym typeface="Malgun Gothic"/>
              </a:rPr>
              <a:t>추가적으로 멘토링 진행상황에 대해서 간략하게 말씀드리겠습니다. </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b="0" i="0" lang="ko-KR" sz="1200">
                <a:solidFill>
                  <a:schemeClr val="dk1"/>
                </a:solidFill>
                <a:latin typeface="Malgun Gothic"/>
                <a:ea typeface="Malgun Gothic"/>
                <a:cs typeface="Malgun Gothic"/>
                <a:sym typeface="Malgun Gothic"/>
              </a:rPr>
              <a:t>현재 저희는 두번의 zoom 멘토링을 마무리 하였으며, </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b="0" i="0" lang="ko-KR" sz="1200">
                <a:solidFill>
                  <a:schemeClr val="dk1"/>
                </a:solidFill>
                <a:latin typeface="Malgun Gothic"/>
                <a:ea typeface="Malgun Gothic"/>
                <a:cs typeface="Malgun Gothic"/>
                <a:sym typeface="Malgun Gothic"/>
              </a:rPr>
              <a:t>프로젝트의 개발 방향과, 중간발표 피드백에 대해 진행하였습니다. </a:t>
            </a:r>
            <a:endParaRPr b="0" i="0" sz="1200">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200"/>
              <a:buFont typeface="Malgun Gothic"/>
              <a:buNone/>
            </a:pPr>
            <a:r>
              <a:rPr b="0" i="0" lang="ko-KR" sz="1200">
                <a:solidFill>
                  <a:schemeClr val="dk1"/>
                </a:solidFill>
                <a:latin typeface="Malgun Gothic"/>
                <a:ea typeface="Malgun Gothic"/>
                <a:cs typeface="Malgun Gothic"/>
                <a:sym typeface="Malgun Gothic"/>
              </a:rPr>
              <a:t>또한 카카오톡 메신저를 통하여 , 멘토님과 상시적으로 멘토링을 진행하고있습니다.</a:t>
            </a:r>
            <a:endParaRPr/>
          </a:p>
          <a:p>
            <a:pPr indent="0" lvl="0" marL="0" marR="0" rtl="0" algn="l">
              <a:lnSpc>
                <a:spcPct val="100000"/>
              </a:lnSpc>
              <a:spcBef>
                <a:spcPts val="0"/>
              </a:spcBef>
              <a:spcAft>
                <a:spcPts val="0"/>
              </a:spcAft>
              <a:buClr>
                <a:schemeClr val="dk1"/>
              </a:buClr>
              <a:buSzPts val="1200"/>
              <a:buFont typeface="Malgun Gothic"/>
              <a:buNone/>
            </a:pPr>
            <a:r>
              <a:rPr b="0" i="0" lang="ko-KR" sz="1200">
                <a:solidFill>
                  <a:schemeClr val="dk1"/>
                </a:solidFill>
                <a:latin typeface="Malgun Gothic"/>
                <a:ea typeface="Malgun Gothic"/>
                <a:cs typeface="Malgun Gothic"/>
                <a:sym typeface="Malgun Gothic"/>
              </a:rPr>
              <a:t>세림멘토님께 감사하는 마음을 전하며 이번 중간발표 마무리하도록 하겠습니다.</a:t>
            </a:r>
            <a:endParaRPr/>
          </a:p>
        </p:txBody>
      </p:sp>
      <p:sp>
        <p:nvSpPr>
          <p:cNvPr id="1414" name="Google Shape;1414;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5" name="Google Shape;1425;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t/>
            </a:r>
            <a:endParaRPr sz="1200">
              <a:solidFill>
                <a:schemeClr val="dk2"/>
              </a:solidFill>
              <a:latin typeface="Do Hyeon"/>
              <a:ea typeface="Do Hyeon"/>
              <a:cs typeface="Do Hyeon"/>
              <a:sym typeface="Do Hyeon"/>
            </a:endParaRPr>
          </a:p>
        </p:txBody>
      </p:sp>
      <p:sp>
        <p:nvSpPr>
          <p:cNvPr id="1426" name="Google Shape;1426;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3" name="Google Shape;1433;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t/>
            </a:r>
            <a:endParaRPr sz="1200">
              <a:solidFill>
                <a:schemeClr val="dk2"/>
              </a:solidFill>
              <a:latin typeface="Do Hyeon"/>
              <a:ea typeface="Do Hyeon"/>
              <a:cs typeface="Do Hyeon"/>
              <a:sym typeface="Do Hyeon"/>
            </a:endParaRPr>
          </a:p>
        </p:txBody>
      </p:sp>
      <p:sp>
        <p:nvSpPr>
          <p:cNvPr id="1434" name="Google Shape;1434;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7" name="Google Shape;1447;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t/>
            </a:r>
            <a:endParaRPr sz="1200">
              <a:solidFill>
                <a:schemeClr val="dk2"/>
              </a:solidFill>
              <a:latin typeface="Do Hyeon"/>
              <a:ea typeface="Do Hyeon"/>
              <a:cs typeface="Do Hyeon"/>
              <a:sym typeface="Do Hyeon"/>
            </a:endParaRPr>
          </a:p>
        </p:txBody>
      </p:sp>
      <p:sp>
        <p:nvSpPr>
          <p:cNvPr id="1448" name="Google Shape;1448;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1" name="Google Shape;1461;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t/>
            </a:r>
            <a:endParaRPr sz="1200">
              <a:solidFill>
                <a:schemeClr val="dk2"/>
              </a:solidFill>
              <a:latin typeface="Do Hyeon"/>
              <a:ea typeface="Do Hyeon"/>
              <a:cs typeface="Do Hyeon"/>
              <a:sym typeface="Do Hyeon"/>
            </a:endParaRPr>
          </a:p>
        </p:txBody>
      </p:sp>
      <p:sp>
        <p:nvSpPr>
          <p:cNvPr id="1462" name="Google Shape;1462;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다음으로 개발동기 및 필요성입니다.</a:t>
            </a:r>
            <a:endParaRPr/>
          </a:p>
        </p:txBody>
      </p:sp>
      <p:sp>
        <p:nvSpPr>
          <p:cNvPr id="173" name="Google Shape;17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혹시 알약을 복용해보시지 않은분이 계신가요?</a:t>
            </a:r>
            <a:endParaRPr/>
          </a:p>
          <a:p>
            <a:pPr indent="0" lvl="0" marL="0" rtl="0" algn="l">
              <a:spcBef>
                <a:spcPts val="0"/>
              </a:spcBef>
              <a:spcAft>
                <a:spcPts val="0"/>
              </a:spcAft>
              <a:buNone/>
            </a:pPr>
            <a:r>
              <a:rPr lang="ko-KR"/>
              <a:t>다들 한번쯤은 알약을 복용 해보셨을 것 같습니다. </a:t>
            </a:r>
            <a:endParaRPr/>
          </a:p>
          <a:p>
            <a:pPr indent="0" lvl="0" marL="0" rtl="0" algn="l">
              <a:spcBef>
                <a:spcPts val="0"/>
              </a:spcBef>
              <a:spcAft>
                <a:spcPts val="0"/>
              </a:spcAft>
              <a:buNone/>
            </a:pPr>
            <a:r>
              <a:rPr lang="ko-KR"/>
              <a:t>약을 복용하는 과정에서 약의 이름이나, 성분에 대해서 궁금해했던 경험이 있으신 분들이 계실텐데요,</a:t>
            </a:r>
            <a:endParaRPr/>
          </a:p>
          <a:p>
            <a:pPr indent="0" lvl="0" marL="0" rtl="0" algn="l">
              <a:spcBef>
                <a:spcPts val="0"/>
              </a:spcBef>
              <a:spcAft>
                <a:spcPts val="0"/>
              </a:spcAft>
              <a:buNone/>
            </a:pPr>
            <a:r>
              <a:rPr lang="ko-KR"/>
              <a:t>혹은 가지고 있는 상비약들 중 어떤약을 복용해야하는 것이 맞는것인지 헷갈렸던 경험이 있으신 분들도 계실것같습니다. </a:t>
            </a:r>
            <a:endParaRPr/>
          </a:p>
        </p:txBody>
      </p:sp>
      <p:sp>
        <p:nvSpPr>
          <p:cNvPr id="185" name="Google Shape;18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다음으로는 알약관련 뉴스기사를 같이 한번 보시겠습니다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보시는것처럼 우리나라는 한번에 여러가지의 약을 처방받는 경우가 상당히 많다고합니다. </a:t>
            </a:r>
            <a:endParaRPr/>
          </a:p>
          <a:p>
            <a:pPr indent="0" lvl="0" marL="0" rtl="0" algn="l">
              <a:spcBef>
                <a:spcPts val="0"/>
              </a:spcBef>
              <a:spcAft>
                <a:spcPts val="0"/>
              </a:spcAft>
              <a:buNone/>
            </a:pPr>
            <a:r>
              <a:rPr lang="ko-KR"/>
              <a:t>또한 병원과 약국에게 환자의 과거 처방정보를 제공하는 제도가 시행되고 있지만, 일반의약품과 건강식품은 제외되어있다고 합니다,</a:t>
            </a:r>
            <a:endParaRPr/>
          </a:p>
        </p:txBody>
      </p:sp>
      <p:sp>
        <p:nvSpPr>
          <p:cNvPr id="198" name="Google Shape;19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ko-KR" sz="1200"/>
              <a:t>이런 상황 속에 문제점을 생각해볼 수 있습니다. </a:t>
            </a:r>
            <a:endParaRPr sz="1200"/>
          </a:p>
          <a:p>
            <a:pPr indent="0" lvl="0" marL="0" rtl="0" algn="l">
              <a:spcBef>
                <a:spcPts val="0"/>
              </a:spcBef>
              <a:spcAft>
                <a:spcPts val="0"/>
              </a:spcAft>
              <a:buNone/>
            </a:pPr>
            <a:r>
              <a:t/>
            </a:r>
            <a:endParaRPr/>
          </a:p>
          <a:p>
            <a:pPr indent="0" lvl="0" marL="0" rtl="0" algn="l">
              <a:spcBef>
                <a:spcPts val="0"/>
              </a:spcBef>
              <a:spcAft>
                <a:spcPts val="0"/>
              </a:spcAft>
              <a:buNone/>
            </a:pPr>
            <a:r>
              <a:rPr lang="ko-KR"/>
              <a:t>알약에 대한 이름이나, 복용 방법등의 궁금증을 해결하기 위해서 저희는 따로 알약에 대해서 찾아봐야하는 상황에 마주하게됩니다.</a:t>
            </a:r>
            <a:endParaRPr/>
          </a:p>
        </p:txBody>
      </p:sp>
      <p:sp>
        <p:nvSpPr>
          <p:cNvPr id="210" name="Google Shape;21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6" name="Shape 16"/>
        <p:cNvGrpSpPr/>
        <p:nvPr/>
      </p:nvGrpSpPr>
      <p:grpSpPr>
        <a:xfrm>
          <a:off x="0" y="0"/>
          <a:ext cx="0" cy="0"/>
          <a:chOff x="0" y="0"/>
          <a:chExt cx="0" cy="0"/>
        </a:xfrm>
      </p:grpSpPr>
      <p:sp>
        <p:nvSpPr>
          <p:cNvPr id="17" name="Google Shape;17;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3" name="Shape 73"/>
        <p:cNvGrpSpPr/>
        <p:nvPr/>
      </p:nvGrpSpPr>
      <p:grpSpPr>
        <a:xfrm>
          <a:off x="0" y="0"/>
          <a:ext cx="0" cy="0"/>
          <a:chOff x="0" y="0"/>
          <a:chExt cx="0" cy="0"/>
        </a:xfrm>
      </p:grpSpPr>
      <p:sp>
        <p:nvSpPr>
          <p:cNvPr id="74" name="Google Shape;74;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6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9" name="Shape 79"/>
        <p:cNvGrpSpPr/>
        <p:nvPr/>
      </p:nvGrpSpPr>
      <p:grpSpPr>
        <a:xfrm>
          <a:off x="0" y="0"/>
          <a:ext cx="0" cy="0"/>
          <a:chOff x="0" y="0"/>
          <a:chExt cx="0" cy="0"/>
        </a:xfrm>
      </p:grpSpPr>
      <p:sp>
        <p:nvSpPr>
          <p:cNvPr id="80" name="Google Shape;80;p6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6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22" name="Shape 22"/>
        <p:cNvGrpSpPr/>
        <p:nvPr/>
      </p:nvGrpSpPr>
      <p:grpSpPr>
        <a:xfrm>
          <a:off x="0" y="0"/>
          <a:ext cx="0" cy="0"/>
          <a:chOff x="0" y="0"/>
          <a:chExt cx="0" cy="0"/>
        </a:xfrm>
      </p:grpSpPr>
      <p:sp>
        <p:nvSpPr>
          <p:cNvPr id="23" name="Google Shape;23;p5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5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8" name="Shape 28"/>
        <p:cNvGrpSpPr/>
        <p:nvPr/>
      </p:nvGrpSpPr>
      <p:grpSpPr>
        <a:xfrm>
          <a:off x="0" y="0"/>
          <a:ext cx="0" cy="0"/>
          <a:chOff x="0" y="0"/>
          <a:chExt cx="0" cy="0"/>
        </a:xfrm>
      </p:grpSpPr>
      <p:sp>
        <p:nvSpPr>
          <p:cNvPr id="29" name="Google Shape;29;p5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F8E8E"/>
              </a:buClr>
              <a:buSzPts val="2400"/>
              <a:buNone/>
              <a:defRPr sz="2400">
                <a:solidFill>
                  <a:srgbClr val="8F8E8E"/>
                </a:solidFill>
              </a:defRPr>
            </a:lvl1pPr>
            <a:lvl2pPr indent="-228600" lvl="1" marL="914400" algn="l">
              <a:lnSpc>
                <a:spcPct val="90000"/>
              </a:lnSpc>
              <a:spcBef>
                <a:spcPts val="500"/>
              </a:spcBef>
              <a:spcAft>
                <a:spcPts val="0"/>
              </a:spcAft>
              <a:buClr>
                <a:srgbClr val="8F8E8E"/>
              </a:buClr>
              <a:buSzPts val="2000"/>
              <a:buNone/>
              <a:defRPr sz="2000">
                <a:solidFill>
                  <a:srgbClr val="8F8E8E"/>
                </a:solidFill>
              </a:defRPr>
            </a:lvl2pPr>
            <a:lvl3pPr indent="-228600" lvl="2" marL="1371600" algn="l">
              <a:lnSpc>
                <a:spcPct val="90000"/>
              </a:lnSpc>
              <a:spcBef>
                <a:spcPts val="500"/>
              </a:spcBef>
              <a:spcAft>
                <a:spcPts val="0"/>
              </a:spcAft>
              <a:buClr>
                <a:srgbClr val="8F8E8E"/>
              </a:buClr>
              <a:buSzPts val="1800"/>
              <a:buNone/>
              <a:defRPr sz="1800">
                <a:solidFill>
                  <a:srgbClr val="8F8E8E"/>
                </a:solidFill>
              </a:defRPr>
            </a:lvl3pPr>
            <a:lvl4pPr indent="-228600" lvl="3" marL="1828800" algn="l">
              <a:lnSpc>
                <a:spcPct val="90000"/>
              </a:lnSpc>
              <a:spcBef>
                <a:spcPts val="500"/>
              </a:spcBef>
              <a:spcAft>
                <a:spcPts val="0"/>
              </a:spcAft>
              <a:buClr>
                <a:srgbClr val="8F8E8E"/>
              </a:buClr>
              <a:buSzPts val="1600"/>
              <a:buNone/>
              <a:defRPr sz="1600">
                <a:solidFill>
                  <a:srgbClr val="8F8E8E"/>
                </a:solidFill>
              </a:defRPr>
            </a:lvl4pPr>
            <a:lvl5pPr indent="-228600" lvl="4" marL="2286000" algn="l">
              <a:lnSpc>
                <a:spcPct val="90000"/>
              </a:lnSpc>
              <a:spcBef>
                <a:spcPts val="500"/>
              </a:spcBef>
              <a:spcAft>
                <a:spcPts val="0"/>
              </a:spcAft>
              <a:buClr>
                <a:srgbClr val="8F8E8E"/>
              </a:buClr>
              <a:buSzPts val="1600"/>
              <a:buNone/>
              <a:defRPr sz="1600">
                <a:solidFill>
                  <a:srgbClr val="8F8E8E"/>
                </a:solidFill>
              </a:defRPr>
            </a:lvl5pPr>
            <a:lvl6pPr indent="-228600" lvl="5" marL="2743200" algn="l">
              <a:lnSpc>
                <a:spcPct val="90000"/>
              </a:lnSpc>
              <a:spcBef>
                <a:spcPts val="500"/>
              </a:spcBef>
              <a:spcAft>
                <a:spcPts val="0"/>
              </a:spcAft>
              <a:buClr>
                <a:srgbClr val="8F8E8E"/>
              </a:buClr>
              <a:buSzPts val="1600"/>
              <a:buNone/>
              <a:defRPr sz="1600">
                <a:solidFill>
                  <a:srgbClr val="8F8E8E"/>
                </a:solidFill>
              </a:defRPr>
            </a:lvl6pPr>
            <a:lvl7pPr indent="-228600" lvl="6" marL="3200400" algn="l">
              <a:lnSpc>
                <a:spcPct val="90000"/>
              </a:lnSpc>
              <a:spcBef>
                <a:spcPts val="500"/>
              </a:spcBef>
              <a:spcAft>
                <a:spcPts val="0"/>
              </a:spcAft>
              <a:buClr>
                <a:srgbClr val="8F8E8E"/>
              </a:buClr>
              <a:buSzPts val="1600"/>
              <a:buNone/>
              <a:defRPr sz="1600">
                <a:solidFill>
                  <a:srgbClr val="8F8E8E"/>
                </a:solidFill>
              </a:defRPr>
            </a:lvl7pPr>
            <a:lvl8pPr indent="-228600" lvl="7" marL="3657600" algn="l">
              <a:lnSpc>
                <a:spcPct val="90000"/>
              </a:lnSpc>
              <a:spcBef>
                <a:spcPts val="500"/>
              </a:spcBef>
              <a:spcAft>
                <a:spcPts val="0"/>
              </a:spcAft>
              <a:buClr>
                <a:srgbClr val="8F8E8E"/>
              </a:buClr>
              <a:buSzPts val="1600"/>
              <a:buNone/>
              <a:defRPr sz="1600">
                <a:solidFill>
                  <a:srgbClr val="8F8E8E"/>
                </a:solidFill>
              </a:defRPr>
            </a:lvl8pPr>
            <a:lvl9pPr indent="-228600" lvl="8" marL="4114800" algn="l">
              <a:lnSpc>
                <a:spcPct val="90000"/>
              </a:lnSpc>
              <a:spcBef>
                <a:spcPts val="500"/>
              </a:spcBef>
              <a:spcAft>
                <a:spcPts val="0"/>
              </a:spcAft>
              <a:buClr>
                <a:srgbClr val="8F8E8E"/>
              </a:buClr>
              <a:buSzPts val="1600"/>
              <a:buNone/>
              <a:defRPr sz="1600">
                <a:solidFill>
                  <a:srgbClr val="8F8E8E"/>
                </a:solidFill>
              </a:defRPr>
            </a:lvl9pPr>
          </a:lstStyle>
          <a:p/>
        </p:txBody>
      </p:sp>
      <p:sp>
        <p:nvSpPr>
          <p:cNvPr id="31" name="Google Shape;31;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4" name="Shape 34"/>
        <p:cNvGrpSpPr/>
        <p:nvPr/>
      </p:nvGrpSpPr>
      <p:grpSpPr>
        <a:xfrm>
          <a:off x="0" y="0"/>
          <a:ext cx="0" cy="0"/>
          <a:chOff x="0" y="0"/>
          <a:chExt cx="0" cy="0"/>
        </a:xfrm>
      </p:grpSpPr>
      <p:sp>
        <p:nvSpPr>
          <p:cNvPr id="35" name="Google Shape;35;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1" name="Shape 41"/>
        <p:cNvGrpSpPr/>
        <p:nvPr/>
      </p:nvGrpSpPr>
      <p:grpSpPr>
        <a:xfrm>
          <a:off x="0" y="0"/>
          <a:ext cx="0" cy="0"/>
          <a:chOff x="0" y="0"/>
          <a:chExt cx="0" cy="0"/>
        </a:xfrm>
      </p:grpSpPr>
      <p:sp>
        <p:nvSpPr>
          <p:cNvPr id="42" name="Google Shape;42;p6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6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6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6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50" name="Shape 50"/>
        <p:cNvGrpSpPr/>
        <p:nvPr/>
      </p:nvGrpSpPr>
      <p:grpSpPr>
        <a:xfrm>
          <a:off x="0" y="0"/>
          <a:ext cx="0" cy="0"/>
          <a:chOff x="0" y="0"/>
          <a:chExt cx="0" cy="0"/>
        </a:xfrm>
      </p:grpSpPr>
      <p:sp>
        <p:nvSpPr>
          <p:cNvPr id="51" name="Google Shape;51;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5" name="Shape 55"/>
        <p:cNvGrpSpPr/>
        <p:nvPr/>
      </p:nvGrpSpPr>
      <p:grpSpPr>
        <a:xfrm>
          <a:off x="0" y="0"/>
          <a:ext cx="0" cy="0"/>
          <a:chOff x="0" y="0"/>
          <a:chExt cx="0" cy="0"/>
        </a:xfrm>
      </p:grpSpPr>
      <p:sp>
        <p:nvSpPr>
          <p:cNvPr id="56" name="Google Shape;56;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9" name="Shape 59"/>
        <p:cNvGrpSpPr/>
        <p:nvPr/>
      </p:nvGrpSpPr>
      <p:grpSpPr>
        <a:xfrm>
          <a:off x="0" y="0"/>
          <a:ext cx="0" cy="0"/>
          <a:chOff x="0" y="0"/>
          <a:chExt cx="0" cy="0"/>
        </a:xfrm>
      </p:grpSpPr>
      <p:sp>
        <p:nvSpPr>
          <p:cNvPr id="60" name="Google Shape;60;p6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6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6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6" name="Shape 66"/>
        <p:cNvGrpSpPr/>
        <p:nvPr/>
      </p:nvGrpSpPr>
      <p:grpSpPr>
        <a:xfrm>
          <a:off x="0" y="0"/>
          <a:ext cx="0" cy="0"/>
          <a:chOff x="0" y="0"/>
          <a:chExt cx="0" cy="0"/>
        </a:xfrm>
      </p:grpSpPr>
      <p:sp>
        <p:nvSpPr>
          <p:cNvPr id="67" name="Google Shape;67;p6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64"/>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9" name="Google Shape;69;p6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F8E8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F8E8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F8E8E"/>
                </a:solidFill>
                <a:latin typeface="Arial"/>
                <a:ea typeface="Arial"/>
                <a:cs typeface="Arial"/>
                <a:sym typeface="Arial"/>
              </a:defRPr>
            </a:lvl1pPr>
            <a:lvl2pPr indent="0" lvl="1" marL="0" marR="0" rtl="0" algn="r">
              <a:spcBef>
                <a:spcPts val="0"/>
              </a:spcBef>
              <a:buNone/>
              <a:defRPr b="0" i="0" sz="1200" u="none" cap="none" strike="noStrike">
                <a:solidFill>
                  <a:srgbClr val="8F8E8E"/>
                </a:solidFill>
                <a:latin typeface="Arial"/>
                <a:ea typeface="Arial"/>
                <a:cs typeface="Arial"/>
                <a:sym typeface="Arial"/>
              </a:defRPr>
            </a:lvl2pPr>
            <a:lvl3pPr indent="0" lvl="2" marL="0" marR="0" rtl="0" algn="r">
              <a:spcBef>
                <a:spcPts val="0"/>
              </a:spcBef>
              <a:buNone/>
              <a:defRPr b="0" i="0" sz="1200" u="none" cap="none" strike="noStrike">
                <a:solidFill>
                  <a:srgbClr val="8F8E8E"/>
                </a:solidFill>
                <a:latin typeface="Arial"/>
                <a:ea typeface="Arial"/>
                <a:cs typeface="Arial"/>
                <a:sym typeface="Arial"/>
              </a:defRPr>
            </a:lvl3pPr>
            <a:lvl4pPr indent="0" lvl="3" marL="0" marR="0" rtl="0" algn="r">
              <a:spcBef>
                <a:spcPts val="0"/>
              </a:spcBef>
              <a:buNone/>
              <a:defRPr b="0" i="0" sz="1200" u="none" cap="none" strike="noStrike">
                <a:solidFill>
                  <a:srgbClr val="8F8E8E"/>
                </a:solidFill>
                <a:latin typeface="Arial"/>
                <a:ea typeface="Arial"/>
                <a:cs typeface="Arial"/>
                <a:sym typeface="Arial"/>
              </a:defRPr>
            </a:lvl4pPr>
            <a:lvl5pPr indent="0" lvl="4" marL="0" marR="0" rtl="0" algn="r">
              <a:spcBef>
                <a:spcPts val="0"/>
              </a:spcBef>
              <a:buNone/>
              <a:defRPr b="0" i="0" sz="1200" u="none" cap="none" strike="noStrike">
                <a:solidFill>
                  <a:srgbClr val="8F8E8E"/>
                </a:solidFill>
                <a:latin typeface="Arial"/>
                <a:ea typeface="Arial"/>
                <a:cs typeface="Arial"/>
                <a:sym typeface="Arial"/>
              </a:defRPr>
            </a:lvl5pPr>
            <a:lvl6pPr indent="0" lvl="5" marL="0" marR="0" rtl="0" algn="r">
              <a:spcBef>
                <a:spcPts val="0"/>
              </a:spcBef>
              <a:buNone/>
              <a:defRPr b="0" i="0" sz="1200" u="none" cap="none" strike="noStrike">
                <a:solidFill>
                  <a:srgbClr val="8F8E8E"/>
                </a:solidFill>
                <a:latin typeface="Arial"/>
                <a:ea typeface="Arial"/>
                <a:cs typeface="Arial"/>
                <a:sym typeface="Arial"/>
              </a:defRPr>
            </a:lvl6pPr>
            <a:lvl7pPr indent="0" lvl="6" marL="0" marR="0" rtl="0" algn="r">
              <a:spcBef>
                <a:spcPts val="0"/>
              </a:spcBef>
              <a:buNone/>
              <a:defRPr b="0" i="0" sz="1200" u="none" cap="none" strike="noStrike">
                <a:solidFill>
                  <a:srgbClr val="8F8E8E"/>
                </a:solidFill>
                <a:latin typeface="Arial"/>
                <a:ea typeface="Arial"/>
                <a:cs typeface="Arial"/>
                <a:sym typeface="Arial"/>
              </a:defRPr>
            </a:lvl7pPr>
            <a:lvl8pPr indent="0" lvl="7" marL="0" marR="0" rtl="0" algn="r">
              <a:spcBef>
                <a:spcPts val="0"/>
              </a:spcBef>
              <a:buNone/>
              <a:defRPr b="0" i="0" sz="1200" u="none" cap="none" strike="noStrike">
                <a:solidFill>
                  <a:srgbClr val="8F8E8E"/>
                </a:solidFill>
                <a:latin typeface="Arial"/>
                <a:ea typeface="Arial"/>
                <a:cs typeface="Arial"/>
                <a:sym typeface="Arial"/>
              </a:defRPr>
            </a:lvl8pPr>
            <a:lvl9pPr indent="0" lvl="8" marL="0" marR="0" rtl="0" algn="r">
              <a:spcBef>
                <a:spcPts val="0"/>
              </a:spcBef>
              <a:buNone/>
              <a:defRPr b="0" i="0" sz="1200" u="none" cap="none" strike="noStrike">
                <a:solidFill>
                  <a:srgbClr val="8F8E8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
        <p:nvSpPr>
          <p:cNvPr id="15" name="Google Shape;15;p55"/>
          <p:cNvSpPr txBox="1"/>
          <p:nvPr/>
        </p:nvSpPr>
        <p:spPr>
          <a:xfrm>
            <a:off x="9879006" y="6505575"/>
            <a:ext cx="2242922" cy="21544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ko-KR" sz="800" u="none" cap="none" strike="noStrike">
                <a:solidFill>
                  <a:schemeClr val="accent6"/>
                </a:solidFill>
                <a:latin typeface="Arial"/>
                <a:ea typeface="Arial"/>
                <a:cs typeface="Arial"/>
                <a:sym typeface="Arial"/>
              </a:rPr>
              <a:t>Copyrightⓒ. Saebyeol Yu. All Rights Reserved.</a:t>
            </a:r>
            <a:endParaRPr b="0" i="0" sz="800" u="none" cap="none" strike="noStrike">
              <a:solidFill>
                <a:schemeClr val="accent6"/>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3.png"/><Relationship Id="rId9" Type="http://schemas.openxmlformats.org/officeDocument/2006/relationships/image" Target="../media/image23.png"/><Relationship Id="rId5" Type="http://schemas.openxmlformats.org/officeDocument/2006/relationships/image" Target="../media/image15.png"/><Relationship Id="rId6" Type="http://schemas.openxmlformats.org/officeDocument/2006/relationships/image" Target="../media/image22.png"/><Relationship Id="rId7" Type="http://schemas.openxmlformats.org/officeDocument/2006/relationships/image" Target="../media/image17.jpg"/><Relationship Id="rId8"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1.png"/><Relationship Id="rId5"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34.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32.png"/><Relationship Id="rId8"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1.png"/><Relationship Id="rId6"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1.png"/></Relationships>
</file>

<file path=ppt/slides/_rels/slide22.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0.png"/><Relationship Id="rId13" Type="http://schemas.openxmlformats.org/officeDocument/2006/relationships/image" Target="../media/image44.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33.png"/><Relationship Id="rId9" Type="http://schemas.openxmlformats.org/officeDocument/2006/relationships/image" Target="../media/image43.png"/><Relationship Id="rId5" Type="http://schemas.openxmlformats.org/officeDocument/2006/relationships/image" Target="../media/image29.png"/><Relationship Id="rId6" Type="http://schemas.openxmlformats.org/officeDocument/2006/relationships/image" Target="../media/image45.png"/><Relationship Id="rId7" Type="http://schemas.openxmlformats.org/officeDocument/2006/relationships/image" Target="../media/image50.png"/><Relationship Id="rId8" Type="http://schemas.openxmlformats.org/officeDocument/2006/relationships/image" Target="../media/image48.png"/></Relationships>
</file>

<file path=ppt/slides/_rels/slide23.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0.png"/><Relationship Id="rId13" Type="http://schemas.openxmlformats.org/officeDocument/2006/relationships/image" Target="../media/image44.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7.png"/><Relationship Id="rId4" Type="http://schemas.openxmlformats.org/officeDocument/2006/relationships/image" Target="../media/image33.png"/><Relationship Id="rId9" Type="http://schemas.openxmlformats.org/officeDocument/2006/relationships/image" Target="../media/image43.png"/><Relationship Id="rId15" Type="http://schemas.openxmlformats.org/officeDocument/2006/relationships/image" Target="../media/image49.png"/><Relationship Id="rId14" Type="http://schemas.openxmlformats.org/officeDocument/2006/relationships/image" Target="../media/image51.png"/><Relationship Id="rId5" Type="http://schemas.openxmlformats.org/officeDocument/2006/relationships/image" Target="../media/image29.png"/><Relationship Id="rId6" Type="http://schemas.openxmlformats.org/officeDocument/2006/relationships/image" Target="../media/image45.png"/><Relationship Id="rId7" Type="http://schemas.openxmlformats.org/officeDocument/2006/relationships/image" Target="../media/image50.png"/><Relationship Id="rId8" Type="http://schemas.openxmlformats.org/officeDocument/2006/relationships/image" Target="../media/image48.png"/></Relationships>
</file>

<file path=ppt/slides/_rels/slide24.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0.png"/><Relationship Id="rId13" Type="http://schemas.openxmlformats.org/officeDocument/2006/relationships/image" Target="../media/image44.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7.png"/><Relationship Id="rId4" Type="http://schemas.openxmlformats.org/officeDocument/2006/relationships/image" Target="../media/image33.png"/><Relationship Id="rId9" Type="http://schemas.openxmlformats.org/officeDocument/2006/relationships/image" Target="../media/image43.png"/><Relationship Id="rId15" Type="http://schemas.openxmlformats.org/officeDocument/2006/relationships/image" Target="../media/image49.png"/><Relationship Id="rId14" Type="http://schemas.openxmlformats.org/officeDocument/2006/relationships/image" Target="../media/image51.png"/><Relationship Id="rId5" Type="http://schemas.openxmlformats.org/officeDocument/2006/relationships/image" Target="../media/image29.png"/><Relationship Id="rId6" Type="http://schemas.openxmlformats.org/officeDocument/2006/relationships/image" Target="../media/image45.png"/><Relationship Id="rId7" Type="http://schemas.openxmlformats.org/officeDocument/2006/relationships/image" Target="../media/image50.png"/><Relationship Id="rId8" Type="http://schemas.openxmlformats.org/officeDocument/2006/relationships/image" Target="../media/image48.png"/></Relationships>
</file>

<file path=ppt/slides/_rels/slide25.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0.png"/><Relationship Id="rId13" Type="http://schemas.openxmlformats.org/officeDocument/2006/relationships/image" Target="../media/image44.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33.png"/><Relationship Id="rId9" Type="http://schemas.openxmlformats.org/officeDocument/2006/relationships/image" Target="../media/image43.png"/><Relationship Id="rId15" Type="http://schemas.openxmlformats.org/officeDocument/2006/relationships/image" Target="../media/image49.png"/><Relationship Id="rId14" Type="http://schemas.openxmlformats.org/officeDocument/2006/relationships/image" Target="../media/image51.png"/><Relationship Id="rId5" Type="http://schemas.openxmlformats.org/officeDocument/2006/relationships/image" Target="../media/image29.png"/><Relationship Id="rId6" Type="http://schemas.openxmlformats.org/officeDocument/2006/relationships/image" Target="../media/image45.png"/><Relationship Id="rId7" Type="http://schemas.openxmlformats.org/officeDocument/2006/relationships/image" Target="../media/image50.png"/><Relationship Id="rId8" Type="http://schemas.openxmlformats.org/officeDocument/2006/relationships/image" Target="../media/image48.png"/></Relationships>
</file>

<file path=ppt/slides/_rels/slide26.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0.png"/><Relationship Id="rId13" Type="http://schemas.openxmlformats.org/officeDocument/2006/relationships/image" Target="../media/image44.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7.png"/><Relationship Id="rId4" Type="http://schemas.openxmlformats.org/officeDocument/2006/relationships/image" Target="../media/image33.png"/><Relationship Id="rId9" Type="http://schemas.openxmlformats.org/officeDocument/2006/relationships/image" Target="../media/image43.png"/><Relationship Id="rId5" Type="http://schemas.openxmlformats.org/officeDocument/2006/relationships/image" Target="../media/image29.png"/><Relationship Id="rId6" Type="http://schemas.openxmlformats.org/officeDocument/2006/relationships/image" Target="../media/image45.png"/><Relationship Id="rId7" Type="http://schemas.openxmlformats.org/officeDocument/2006/relationships/image" Target="../media/image50.png"/><Relationship Id="rId8" Type="http://schemas.openxmlformats.org/officeDocument/2006/relationships/image" Target="../media/image48.png"/></Relationships>
</file>

<file path=ppt/slides/_rels/slide27.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0.png"/><Relationship Id="rId13" Type="http://schemas.openxmlformats.org/officeDocument/2006/relationships/image" Target="../media/image44.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33.png"/><Relationship Id="rId9" Type="http://schemas.openxmlformats.org/officeDocument/2006/relationships/image" Target="../media/image43.png"/><Relationship Id="rId5" Type="http://schemas.openxmlformats.org/officeDocument/2006/relationships/image" Target="../media/image29.png"/><Relationship Id="rId6" Type="http://schemas.openxmlformats.org/officeDocument/2006/relationships/image" Target="../media/image45.png"/><Relationship Id="rId7" Type="http://schemas.openxmlformats.org/officeDocument/2006/relationships/image" Target="../media/image50.png"/><Relationship Id="rId8" Type="http://schemas.openxmlformats.org/officeDocument/2006/relationships/image" Target="../media/image48.png"/></Relationships>
</file>

<file path=ppt/slides/_rels/slide28.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0.png"/><Relationship Id="rId13" Type="http://schemas.openxmlformats.org/officeDocument/2006/relationships/image" Target="../media/image44.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image" Target="../media/image33.png"/><Relationship Id="rId9" Type="http://schemas.openxmlformats.org/officeDocument/2006/relationships/image" Target="../media/image43.png"/><Relationship Id="rId5" Type="http://schemas.openxmlformats.org/officeDocument/2006/relationships/image" Target="../media/image29.png"/><Relationship Id="rId6" Type="http://schemas.openxmlformats.org/officeDocument/2006/relationships/image" Target="../media/image45.png"/><Relationship Id="rId7" Type="http://schemas.openxmlformats.org/officeDocument/2006/relationships/image" Target="../media/image50.png"/><Relationship Id="rId8" Type="http://schemas.openxmlformats.org/officeDocument/2006/relationships/image" Target="../media/image48.png"/></Relationships>
</file>

<file path=ppt/slides/_rels/slide29.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0.png"/><Relationship Id="rId13" Type="http://schemas.openxmlformats.org/officeDocument/2006/relationships/image" Target="../media/image44.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33.png"/><Relationship Id="rId9" Type="http://schemas.openxmlformats.org/officeDocument/2006/relationships/image" Target="../media/image43.png"/><Relationship Id="rId5" Type="http://schemas.openxmlformats.org/officeDocument/2006/relationships/image" Target="../media/image29.png"/><Relationship Id="rId6" Type="http://schemas.openxmlformats.org/officeDocument/2006/relationships/image" Target="../media/image45.png"/><Relationship Id="rId7" Type="http://schemas.openxmlformats.org/officeDocument/2006/relationships/image" Target="../media/image50.png"/><Relationship Id="rId8"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0.png"/><Relationship Id="rId13" Type="http://schemas.openxmlformats.org/officeDocument/2006/relationships/image" Target="../media/image44.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33.png"/><Relationship Id="rId9" Type="http://schemas.openxmlformats.org/officeDocument/2006/relationships/image" Target="../media/image43.png"/><Relationship Id="rId5" Type="http://schemas.openxmlformats.org/officeDocument/2006/relationships/image" Target="../media/image29.png"/><Relationship Id="rId6" Type="http://schemas.openxmlformats.org/officeDocument/2006/relationships/image" Target="../media/image45.png"/><Relationship Id="rId7" Type="http://schemas.openxmlformats.org/officeDocument/2006/relationships/image" Target="../media/image50.png"/><Relationship Id="rId8" Type="http://schemas.openxmlformats.org/officeDocument/2006/relationships/image" Target="../media/image48.png"/></Relationships>
</file>

<file path=ppt/slides/_rels/slide31.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0.png"/><Relationship Id="rId13" Type="http://schemas.openxmlformats.org/officeDocument/2006/relationships/image" Target="../media/image44.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7.png"/><Relationship Id="rId4" Type="http://schemas.openxmlformats.org/officeDocument/2006/relationships/image" Target="../media/image33.png"/><Relationship Id="rId9" Type="http://schemas.openxmlformats.org/officeDocument/2006/relationships/image" Target="../media/image43.png"/><Relationship Id="rId5" Type="http://schemas.openxmlformats.org/officeDocument/2006/relationships/image" Target="../media/image29.png"/><Relationship Id="rId6" Type="http://schemas.openxmlformats.org/officeDocument/2006/relationships/image" Target="../media/image45.png"/><Relationship Id="rId7" Type="http://schemas.openxmlformats.org/officeDocument/2006/relationships/image" Target="../media/image50.png"/><Relationship Id="rId8" Type="http://schemas.openxmlformats.org/officeDocument/2006/relationships/image" Target="../media/image48.png"/></Relationships>
</file>

<file path=ppt/slides/_rels/slide32.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52.jpg"/><Relationship Id="rId13" Type="http://schemas.openxmlformats.org/officeDocument/2006/relationships/image" Target="../media/image40.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33.png"/><Relationship Id="rId9" Type="http://schemas.openxmlformats.org/officeDocument/2006/relationships/image" Target="../media/image48.png"/><Relationship Id="rId5" Type="http://schemas.openxmlformats.org/officeDocument/2006/relationships/image" Target="../media/image29.png"/><Relationship Id="rId6" Type="http://schemas.openxmlformats.org/officeDocument/2006/relationships/image" Target="../media/image45.png"/><Relationship Id="rId7" Type="http://schemas.openxmlformats.org/officeDocument/2006/relationships/image" Target="../media/image53.png"/><Relationship Id="rId8" Type="http://schemas.openxmlformats.org/officeDocument/2006/relationships/image" Target="../media/image50.png"/></Relationships>
</file>

<file path=ppt/slides/_rels/slide33.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6.png"/><Relationship Id="rId13" Type="http://schemas.openxmlformats.org/officeDocument/2006/relationships/image" Target="../media/image44.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7.png"/><Relationship Id="rId4" Type="http://schemas.openxmlformats.org/officeDocument/2006/relationships/image" Target="../media/image33.png"/><Relationship Id="rId9" Type="http://schemas.openxmlformats.org/officeDocument/2006/relationships/image" Target="../media/image40.png"/><Relationship Id="rId5" Type="http://schemas.openxmlformats.org/officeDocument/2006/relationships/image" Target="../media/image29.png"/><Relationship Id="rId6" Type="http://schemas.openxmlformats.org/officeDocument/2006/relationships/image" Target="../media/image45.png"/><Relationship Id="rId7" Type="http://schemas.openxmlformats.org/officeDocument/2006/relationships/image" Target="../media/image50.png"/><Relationship Id="rId8"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21.png"/><Relationship Id="rId12"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33.png"/><Relationship Id="rId9" Type="http://schemas.openxmlformats.org/officeDocument/2006/relationships/image" Target="../media/image43.png"/><Relationship Id="rId5" Type="http://schemas.openxmlformats.org/officeDocument/2006/relationships/image" Target="../media/image29.png"/><Relationship Id="rId6" Type="http://schemas.openxmlformats.org/officeDocument/2006/relationships/image" Target="../media/image45.png"/><Relationship Id="rId7" Type="http://schemas.openxmlformats.org/officeDocument/2006/relationships/image" Target="../media/image50.png"/><Relationship Id="rId8" Type="http://schemas.openxmlformats.org/officeDocument/2006/relationships/image" Target="../media/image48.png"/></Relationships>
</file>

<file path=ppt/slides/_rels/slide36.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29.png"/><Relationship Id="rId13" Type="http://schemas.openxmlformats.org/officeDocument/2006/relationships/image" Target="../media/image40.png"/><Relationship Id="rId12"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33.png"/><Relationship Id="rId9" Type="http://schemas.openxmlformats.org/officeDocument/2006/relationships/image" Target="../media/image44.png"/><Relationship Id="rId5" Type="http://schemas.openxmlformats.org/officeDocument/2006/relationships/image" Target="../media/image48.png"/><Relationship Id="rId6" Type="http://schemas.openxmlformats.org/officeDocument/2006/relationships/image" Target="../media/image43.png"/><Relationship Id="rId7" Type="http://schemas.openxmlformats.org/officeDocument/2006/relationships/image" Target="../media/image46.png"/><Relationship Id="rId8"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57.png"/><Relationship Id="rId5"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7.png"/><Relationship Id="rId4" Type="http://schemas.openxmlformats.org/officeDocument/2006/relationships/image" Target="../media/image57.png"/><Relationship Id="rId5" Type="http://schemas.openxmlformats.org/officeDocument/2006/relationships/image" Target="../media/image56.png"/></Relationships>
</file>

<file path=ppt/slides/_rels/slide39.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21.png"/><Relationship Id="rId13" Type="http://schemas.openxmlformats.org/officeDocument/2006/relationships/image" Target="../media/image46.png"/><Relationship Id="rId12"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7.png"/><Relationship Id="rId4" Type="http://schemas.openxmlformats.org/officeDocument/2006/relationships/image" Target="../media/image33.png"/><Relationship Id="rId9" Type="http://schemas.openxmlformats.org/officeDocument/2006/relationships/image" Target="../media/image40.png"/><Relationship Id="rId5" Type="http://schemas.openxmlformats.org/officeDocument/2006/relationships/image" Target="../media/image43.png"/><Relationship Id="rId6" Type="http://schemas.openxmlformats.org/officeDocument/2006/relationships/image" Target="../media/image29.png"/><Relationship Id="rId7" Type="http://schemas.openxmlformats.org/officeDocument/2006/relationships/image" Target="../media/image45.png"/><Relationship Id="rId8"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64.png"/><Relationship Id="rId5" Type="http://schemas.openxmlformats.org/officeDocument/2006/relationships/image" Target="../media/image60.png"/><Relationship Id="rId6" Type="http://schemas.openxmlformats.org/officeDocument/2006/relationships/image" Target="../media/image58.png"/><Relationship Id="rId7"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59.png"/><Relationship Id="rId5" Type="http://schemas.openxmlformats.org/officeDocument/2006/relationships/image" Target="../media/image64.png"/><Relationship Id="rId6" Type="http://schemas.openxmlformats.org/officeDocument/2006/relationships/image" Target="../media/image60.png"/><Relationship Id="rId7"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59.png"/><Relationship Id="rId5"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65.png"/><Relationship Id="rId5"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8.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69.png"/><Relationship Id="rId5" Type="http://schemas.openxmlformats.org/officeDocument/2006/relationships/image" Target="../media/image66.png"/><Relationship Id="rId6"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11.jpg"/><Relationship Id="rId5" Type="http://schemas.openxmlformats.org/officeDocument/2006/relationships/image" Target="../media/image5.jpg"/><Relationship Id="rId6" Type="http://schemas.openxmlformats.org/officeDocument/2006/relationships/image" Target="../media/image16.jpg"/><Relationship Id="rId7" Type="http://schemas.openxmlformats.org/officeDocument/2006/relationships/image" Target="../media/image9.jpg"/><Relationship Id="rId8"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71.png"/><Relationship Id="rId5" Type="http://schemas.openxmlformats.org/officeDocument/2006/relationships/image" Target="../media/image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
          <p:cNvSpPr txBox="1"/>
          <p:nvPr/>
        </p:nvSpPr>
        <p:spPr>
          <a:xfrm>
            <a:off x="3541454" y="3583459"/>
            <a:ext cx="5132989" cy="13481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8000" u="none" cap="none" strike="noStrike">
                <a:solidFill>
                  <a:srgbClr val="1D1B1B"/>
                </a:solidFill>
                <a:latin typeface="Do Hyeon"/>
                <a:ea typeface="Do Hyeon"/>
                <a:cs typeface="Do Hyeon"/>
                <a:sym typeface="Do Hyeon"/>
              </a:rPr>
              <a:t>이게 뭐</a:t>
            </a:r>
            <a:r>
              <a:rPr b="0" i="0" lang="ko-KR" sz="8000" u="none" cap="none" strike="noStrike">
                <a:solidFill>
                  <a:srgbClr val="B24049"/>
                </a:solidFill>
                <a:latin typeface="Do Hyeon"/>
                <a:ea typeface="Do Hyeon"/>
                <a:cs typeface="Do Hyeon"/>
                <a:sym typeface="Do Hyeon"/>
              </a:rPr>
              <a:t>약</a:t>
            </a:r>
            <a:r>
              <a:rPr b="0" i="0" lang="ko-KR" sz="8000" u="none" cap="none" strike="noStrike">
                <a:solidFill>
                  <a:srgbClr val="1D1B1B"/>
                </a:solidFill>
                <a:latin typeface="Do Hyeon"/>
                <a:ea typeface="Do Hyeon"/>
                <a:cs typeface="Do Hyeon"/>
                <a:sym typeface="Do Hyeon"/>
              </a:rPr>
              <a:t> ?</a:t>
            </a:r>
            <a:endParaRPr sz="8000">
              <a:solidFill>
                <a:srgbClr val="1D1B1B"/>
              </a:solidFill>
              <a:latin typeface="Do Hyeon"/>
              <a:ea typeface="Do Hyeon"/>
              <a:cs typeface="Do Hyeon"/>
              <a:sym typeface="Do Hyeon"/>
            </a:endParaRPr>
          </a:p>
        </p:txBody>
      </p:sp>
      <p:pic>
        <p:nvPicPr>
          <p:cNvPr id="91" name="Google Shape;91;p1"/>
          <p:cNvPicPr preferRelativeResize="0"/>
          <p:nvPr/>
        </p:nvPicPr>
        <p:blipFill rotWithShape="1">
          <a:blip r:embed="rId3">
            <a:alphaModFix/>
          </a:blip>
          <a:srcRect b="0" l="0" r="0" t="0"/>
          <a:stretch/>
        </p:blipFill>
        <p:spPr>
          <a:xfrm>
            <a:off x="5311168" y="1590518"/>
            <a:ext cx="1569661" cy="1569661"/>
          </a:xfrm>
          <a:prstGeom prst="rect">
            <a:avLst/>
          </a:prstGeom>
          <a:noFill/>
          <a:ln>
            <a:noFill/>
          </a:ln>
        </p:spPr>
      </p:pic>
      <p:sp>
        <p:nvSpPr>
          <p:cNvPr id="92" name="Google Shape;92;p1"/>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0"/>
          <p:cNvSpPr txBox="1"/>
          <p:nvPr/>
        </p:nvSpPr>
        <p:spPr>
          <a:xfrm>
            <a:off x="9879006" y="6505575"/>
            <a:ext cx="2242922" cy="21544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ko-KR" sz="800">
                <a:solidFill>
                  <a:schemeClr val="accent6"/>
                </a:solidFill>
                <a:latin typeface="Arial"/>
                <a:ea typeface="Arial"/>
                <a:cs typeface="Arial"/>
                <a:sym typeface="Arial"/>
              </a:rPr>
              <a:t>Copyrightⓒ. Saebyeol Yu. All Rights Reserved.</a:t>
            </a:r>
            <a:endParaRPr sz="800">
              <a:solidFill>
                <a:schemeClr val="accent6"/>
              </a:solidFill>
              <a:latin typeface="Arial"/>
              <a:ea typeface="Arial"/>
              <a:cs typeface="Arial"/>
              <a:sym typeface="Arial"/>
            </a:endParaRPr>
          </a:p>
        </p:txBody>
      </p:sp>
      <p:pic>
        <p:nvPicPr>
          <p:cNvPr id="224" name="Google Shape;224;p10"/>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225" name="Google Shape;225;p10"/>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6" name="Google Shape;226;p10"/>
          <p:cNvSpPr txBox="1"/>
          <p:nvPr/>
        </p:nvSpPr>
        <p:spPr>
          <a:xfrm>
            <a:off x="379394" y="203501"/>
            <a:ext cx="304348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개발 동기 및 필요성</a:t>
            </a:r>
            <a:endParaRPr sz="1800">
              <a:solidFill>
                <a:srgbClr val="181818"/>
              </a:solidFill>
              <a:latin typeface="Do Hyeon"/>
              <a:ea typeface="Do Hyeon"/>
              <a:cs typeface="Do Hyeon"/>
              <a:sym typeface="Do Hyeon"/>
            </a:endParaRPr>
          </a:p>
        </p:txBody>
      </p:sp>
      <p:sp>
        <p:nvSpPr>
          <p:cNvPr id="227" name="Google Shape;227;p10"/>
          <p:cNvSpPr txBox="1"/>
          <p:nvPr/>
        </p:nvSpPr>
        <p:spPr>
          <a:xfrm>
            <a:off x="3609845" y="4862009"/>
            <a:ext cx="4972310" cy="36933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800">
                <a:solidFill>
                  <a:schemeClr val="dk2"/>
                </a:solidFill>
                <a:latin typeface="Arial"/>
                <a:ea typeface="Arial"/>
                <a:cs typeface="Arial"/>
                <a:sym typeface="Arial"/>
              </a:rPr>
              <a:t>자신이 무슨 약을 복용하는지 헷갈리는 경우가 생김</a:t>
            </a:r>
            <a:endParaRPr/>
          </a:p>
        </p:txBody>
      </p:sp>
      <p:sp>
        <p:nvSpPr>
          <p:cNvPr id="228" name="Google Shape;228;p10"/>
          <p:cNvSpPr txBox="1"/>
          <p:nvPr/>
        </p:nvSpPr>
        <p:spPr>
          <a:xfrm>
            <a:off x="4543331" y="4162438"/>
            <a:ext cx="310533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2400">
                <a:solidFill>
                  <a:srgbClr val="1D1B1B"/>
                </a:solidFill>
                <a:latin typeface="Do Hyeon"/>
                <a:ea typeface="Do Hyeon"/>
                <a:cs typeface="Do Hyeon"/>
                <a:sym typeface="Do Hyeon"/>
              </a:rPr>
              <a:t>알약의 종류가 많아짐</a:t>
            </a:r>
            <a:endParaRPr/>
          </a:p>
        </p:txBody>
      </p:sp>
      <p:pic>
        <p:nvPicPr>
          <p:cNvPr id="229" name="Google Shape;229;p10"/>
          <p:cNvPicPr preferRelativeResize="0"/>
          <p:nvPr/>
        </p:nvPicPr>
        <p:blipFill rotWithShape="1">
          <a:blip r:embed="rId4">
            <a:alphaModFix/>
          </a:blip>
          <a:srcRect b="0" l="0" r="0" t="0"/>
          <a:stretch/>
        </p:blipFill>
        <p:spPr>
          <a:xfrm>
            <a:off x="4499705" y="1995991"/>
            <a:ext cx="3192590" cy="15962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1"/>
          <p:cNvSpPr txBox="1"/>
          <p:nvPr/>
        </p:nvSpPr>
        <p:spPr>
          <a:xfrm>
            <a:off x="9879006" y="6505575"/>
            <a:ext cx="2242922" cy="21544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ko-KR" sz="800">
                <a:solidFill>
                  <a:schemeClr val="accent6"/>
                </a:solidFill>
                <a:latin typeface="Arial"/>
                <a:ea typeface="Arial"/>
                <a:cs typeface="Arial"/>
                <a:sym typeface="Arial"/>
              </a:rPr>
              <a:t>Copyrightⓒ. Saebyeol Yu. All Rights Reserved.</a:t>
            </a:r>
            <a:endParaRPr sz="800">
              <a:solidFill>
                <a:schemeClr val="accent6"/>
              </a:solidFill>
              <a:latin typeface="Arial"/>
              <a:ea typeface="Arial"/>
              <a:cs typeface="Arial"/>
              <a:sym typeface="Arial"/>
            </a:endParaRPr>
          </a:p>
        </p:txBody>
      </p:sp>
      <p:pic>
        <p:nvPicPr>
          <p:cNvPr id="236" name="Google Shape;236;p11"/>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237" name="Google Shape;237;p11"/>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8" name="Google Shape;238;p11"/>
          <p:cNvSpPr txBox="1"/>
          <p:nvPr/>
        </p:nvSpPr>
        <p:spPr>
          <a:xfrm>
            <a:off x="3324522" y="4830503"/>
            <a:ext cx="5490341"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800">
                <a:solidFill>
                  <a:schemeClr val="dk2"/>
                </a:solidFill>
                <a:latin typeface="Arial"/>
                <a:ea typeface="Arial"/>
                <a:cs typeface="Arial"/>
                <a:sym typeface="Arial"/>
              </a:rPr>
              <a:t>진료 또는 응급상황 시, 의료진에게 평소 자신이 어떤 약을 </a:t>
            </a:r>
            <a:endParaRPr sz="1800">
              <a:solidFill>
                <a:schemeClr val="dk2"/>
              </a:solidFill>
              <a:latin typeface="Arial"/>
              <a:ea typeface="Arial"/>
              <a:cs typeface="Arial"/>
              <a:sym typeface="Arial"/>
            </a:endParaRPr>
          </a:p>
          <a:p>
            <a:pPr indent="0" lvl="0" marL="0" marR="0" rtl="0" algn="just">
              <a:spcBef>
                <a:spcPts val="0"/>
              </a:spcBef>
              <a:spcAft>
                <a:spcPts val="0"/>
              </a:spcAft>
              <a:buNone/>
            </a:pPr>
            <a:r>
              <a:rPr lang="ko-KR" sz="1800">
                <a:solidFill>
                  <a:schemeClr val="dk2"/>
                </a:solidFill>
                <a:latin typeface="Arial"/>
                <a:ea typeface="Arial"/>
                <a:cs typeface="Arial"/>
                <a:sym typeface="Arial"/>
              </a:rPr>
              <a:t>복용하는지 정확하게 전달하기 어려움</a:t>
            </a:r>
            <a:endParaRPr/>
          </a:p>
        </p:txBody>
      </p:sp>
      <p:sp>
        <p:nvSpPr>
          <p:cNvPr id="239" name="Google Shape;239;p11"/>
          <p:cNvSpPr txBox="1"/>
          <p:nvPr/>
        </p:nvSpPr>
        <p:spPr>
          <a:xfrm>
            <a:off x="3364105" y="4225785"/>
            <a:ext cx="546379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2400">
                <a:solidFill>
                  <a:srgbClr val="1D1B1B"/>
                </a:solidFill>
                <a:latin typeface="Do Hyeon"/>
                <a:ea typeface="Do Hyeon"/>
                <a:cs typeface="Do Hyeon"/>
                <a:sym typeface="Do Hyeon"/>
              </a:rPr>
              <a:t>어떤 약을 복용하는지 빠르게 확인불가</a:t>
            </a:r>
            <a:endParaRPr/>
          </a:p>
        </p:txBody>
      </p:sp>
      <p:pic>
        <p:nvPicPr>
          <p:cNvPr id="240" name="Google Shape;240;p11"/>
          <p:cNvPicPr preferRelativeResize="0"/>
          <p:nvPr/>
        </p:nvPicPr>
        <p:blipFill rotWithShape="1">
          <a:blip r:embed="rId4">
            <a:alphaModFix/>
          </a:blip>
          <a:srcRect b="0" l="0" r="0" t="0"/>
          <a:stretch/>
        </p:blipFill>
        <p:spPr>
          <a:xfrm>
            <a:off x="5320906" y="1501709"/>
            <a:ext cx="1550188" cy="2034984"/>
          </a:xfrm>
          <a:prstGeom prst="rect">
            <a:avLst/>
          </a:prstGeom>
          <a:noFill/>
          <a:ln>
            <a:noFill/>
          </a:ln>
        </p:spPr>
      </p:pic>
      <p:sp>
        <p:nvSpPr>
          <p:cNvPr id="241" name="Google Shape;241;p11"/>
          <p:cNvSpPr txBox="1"/>
          <p:nvPr/>
        </p:nvSpPr>
        <p:spPr>
          <a:xfrm>
            <a:off x="379394" y="203501"/>
            <a:ext cx="304348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개발 동기 및 필요성</a:t>
            </a:r>
            <a:endParaRPr sz="1800">
              <a:solidFill>
                <a:srgbClr val="181818"/>
              </a:solidFill>
              <a:latin typeface="Do Hyeon"/>
              <a:ea typeface="Do Hyeon"/>
              <a:cs typeface="Do Hyeon"/>
              <a:sym typeface="Do Hye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2"/>
          <p:cNvSpPr txBox="1"/>
          <p:nvPr/>
        </p:nvSpPr>
        <p:spPr>
          <a:xfrm>
            <a:off x="6601694" y="3322288"/>
            <a:ext cx="4490977" cy="1521219"/>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ko-KR" sz="1800">
                <a:solidFill>
                  <a:schemeClr val="dk2"/>
                </a:solidFill>
                <a:latin typeface="Arial"/>
                <a:ea typeface="Arial"/>
                <a:cs typeface="Arial"/>
                <a:sym typeface="Arial"/>
              </a:rPr>
              <a:t>알약 이름 또는 </a:t>
            </a:r>
            <a:endParaRPr sz="1800">
              <a:solidFill>
                <a:schemeClr val="dk2"/>
              </a:solidFill>
              <a:latin typeface="Arial"/>
              <a:ea typeface="Arial"/>
              <a:cs typeface="Arial"/>
              <a:sym typeface="Arial"/>
            </a:endParaRPr>
          </a:p>
          <a:p>
            <a:pPr indent="0" lvl="0" marL="0" marR="0" rtl="0" algn="just">
              <a:spcBef>
                <a:spcPts val="0"/>
              </a:spcBef>
              <a:spcAft>
                <a:spcPts val="0"/>
              </a:spcAft>
              <a:buNone/>
            </a:pPr>
            <a:r>
              <a:rPr lang="ko-KR" sz="1800">
                <a:solidFill>
                  <a:schemeClr val="dk2"/>
                </a:solidFill>
                <a:latin typeface="Arial"/>
                <a:ea typeface="Arial"/>
                <a:cs typeface="Arial"/>
                <a:sym typeface="Arial"/>
              </a:rPr>
              <a:t>알약의 식별 표시, 색상, 모양, 제형 등 </a:t>
            </a:r>
            <a:endParaRPr sz="1800">
              <a:solidFill>
                <a:schemeClr val="dk2"/>
              </a:solidFill>
              <a:latin typeface="Arial"/>
              <a:ea typeface="Arial"/>
              <a:cs typeface="Arial"/>
              <a:sym typeface="Arial"/>
            </a:endParaRPr>
          </a:p>
          <a:p>
            <a:pPr indent="0" lvl="0" marL="0" marR="0" rtl="0" algn="just">
              <a:spcBef>
                <a:spcPts val="0"/>
              </a:spcBef>
              <a:spcAft>
                <a:spcPts val="0"/>
              </a:spcAft>
              <a:buNone/>
            </a:pPr>
            <a:r>
              <a:rPr lang="ko-KR" sz="1800">
                <a:solidFill>
                  <a:schemeClr val="dk2"/>
                </a:solidFill>
                <a:latin typeface="Arial"/>
                <a:ea typeface="Arial"/>
                <a:cs typeface="Arial"/>
                <a:sym typeface="Arial"/>
              </a:rPr>
              <a:t>추가정보를 입력해야되는 불편함</a:t>
            </a:r>
            <a:endParaRPr sz="1200">
              <a:solidFill>
                <a:schemeClr val="dk2"/>
              </a:solidFill>
              <a:latin typeface="Arial"/>
              <a:ea typeface="Arial"/>
              <a:cs typeface="Arial"/>
              <a:sym typeface="Arial"/>
            </a:endParaRPr>
          </a:p>
        </p:txBody>
      </p:sp>
      <p:sp>
        <p:nvSpPr>
          <p:cNvPr id="248" name="Google Shape;248;p12"/>
          <p:cNvSpPr txBox="1"/>
          <p:nvPr/>
        </p:nvSpPr>
        <p:spPr>
          <a:xfrm>
            <a:off x="6110492" y="2738874"/>
            <a:ext cx="4155763" cy="4114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ko-KR" sz="2000">
                <a:solidFill>
                  <a:srgbClr val="1D1B1B"/>
                </a:solidFill>
                <a:latin typeface="Do Hyeon"/>
                <a:ea typeface="Do Hyeon"/>
                <a:cs typeface="Do Hyeon"/>
                <a:sym typeface="Do Hyeon"/>
              </a:rPr>
              <a:t>텍스트 및 모양을 통한 약 검색</a:t>
            </a:r>
            <a:endParaRPr b="1" sz="1400">
              <a:solidFill>
                <a:srgbClr val="1D1B1B"/>
              </a:solidFill>
              <a:latin typeface="Do Hyeon"/>
              <a:ea typeface="Do Hyeon"/>
              <a:cs typeface="Do Hyeon"/>
              <a:sym typeface="Do Hyeon"/>
            </a:endParaRPr>
          </a:p>
        </p:txBody>
      </p:sp>
      <p:pic>
        <p:nvPicPr>
          <p:cNvPr id="249" name="Google Shape;249;p12"/>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pic>
        <p:nvPicPr>
          <p:cNvPr descr="텍스트, 전자기기, 스크린샷이(가) 표시된 사진&#10;&#10;자동 생성된 설명" id="250" name="Google Shape;250;p12"/>
          <p:cNvPicPr preferRelativeResize="0"/>
          <p:nvPr/>
        </p:nvPicPr>
        <p:blipFill rotWithShape="1">
          <a:blip r:embed="rId4">
            <a:alphaModFix/>
          </a:blip>
          <a:srcRect b="0" l="17243" r="15880" t="38018"/>
          <a:stretch/>
        </p:blipFill>
        <p:spPr>
          <a:xfrm>
            <a:off x="2128115" y="790831"/>
            <a:ext cx="3032177" cy="5794827"/>
          </a:xfrm>
          <a:prstGeom prst="rect">
            <a:avLst/>
          </a:prstGeom>
          <a:noFill/>
          <a:ln>
            <a:noFill/>
          </a:ln>
        </p:spPr>
      </p:pic>
      <p:sp>
        <p:nvSpPr>
          <p:cNvPr id="251" name="Google Shape;251;p12"/>
          <p:cNvSpPr txBox="1"/>
          <p:nvPr/>
        </p:nvSpPr>
        <p:spPr>
          <a:xfrm>
            <a:off x="5205731" y="6228947"/>
            <a:ext cx="1199194" cy="30777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400">
                <a:solidFill>
                  <a:schemeClr val="dk2"/>
                </a:solidFill>
                <a:latin typeface="Arial"/>
                <a:ea typeface="Arial"/>
                <a:cs typeface="Arial"/>
                <a:sym typeface="Arial"/>
              </a:rPr>
              <a:t>출처 : ‘먼약'</a:t>
            </a:r>
            <a:endParaRPr sz="1400">
              <a:solidFill>
                <a:schemeClr val="dk2"/>
              </a:solidFill>
              <a:latin typeface="Arial"/>
              <a:ea typeface="Arial"/>
              <a:cs typeface="Arial"/>
              <a:sym typeface="Arial"/>
            </a:endParaRPr>
          </a:p>
        </p:txBody>
      </p:sp>
      <p:sp>
        <p:nvSpPr>
          <p:cNvPr id="252" name="Google Shape;252;p12"/>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3" name="Google Shape;253;p12"/>
          <p:cNvSpPr txBox="1"/>
          <p:nvPr/>
        </p:nvSpPr>
        <p:spPr>
          <a:xfrm>
            <a:off x="379394" y="203501"/>
            <a:ext cx="342867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기존 애플리케이션의 불편함</a:t>
            </a:r>
            <a:endParaRPr sz="1800">
              <a:solidFill>
                <a:srgbClr val="181818"/>
              </a:solidFill>
              <a:latin typeface="Do Hyeon"/>
              <a:ea typeface="Do Hyeon"/>
              <a:cs typeface="Do Hyeon"/>
              <a:sym typeface="Do Hye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3"/>
          <p:cNvSpPr txBox="1"/>
          <p:nvPr/>
        </p:nvSpPr>
        <p:spPr>
          <a:xfrm>
            <a:off x="6633566" y="2106474"/>
            <a:ext cx="3553390" cy="4114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ko-KR" sz="2000">
                <a:solidFill>
                  <a:srgbClr val="CC3700"/>
                </a:solidFill>
                <a:latin typeface="Do Hyeon"/>
                <a:ea typeface="Do Hyeon"/>
                <a:cs typeface="Do Hyeon"/>
                <a:sym typeface="Do Hyeon"/>
              </a:rPr>
              <a:t>사진 촬영을 통한 알약 검색</a:t>
            </a:r>
            <a:endParaRPr/>
          </a:p>
        </p:txBody>
      </p:sp>
      <p:pic>
        <p:nvPicPr>
          <p:cNvPr id="260" name="Google Shape;260;p13"/>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261" name="Google Shape;261;p13"/>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62" name="Google Shape;262;p13"/>
          <p:cNvGrpSpPr/>
          <p:nvPr/>
        </p:nvGrpSpPr>
        <p:grpSpPr>
          <a:xfrm>
            <a:off x="7991959" y="1014417"/>
            <a:ext cx="1143115" cy="1091546"/>
            <a:chOff x="4207862" y="2495077"/>
            <a:chExt cx="1143115" cy="1091546"/>
          </a:xfrm>
        </p:grpSpPr>
        <p:pic>
          <p:nvPicPr>
            <p:cNvPr descr="카메라 윤곽선" id="263" name="Google Shape;263;p13"/>
            <p:cNvPicPr preferRelativeResize="0"/>
            <p:nvPr/>
          </p:nvPicPr>
          <p:blipFill rotWithShape="1">
            <a:blip r:embed="rId4">
              <a:alphaModFix/>
            </a:blip>
            <a:srcRect b="0" l="0" r="0" t="0"/>
            <a:stretch/>
          </p:blipFill>
          <p:spPr>
            <a:xfrm>
              <a:off x="4207862" y="2804986"/>
              <a:ext cx="781637" cy="781637"/>
            </a:xfrm>
            <a:prstGeom prst="rect">
              <a:avLst/>
            </a:prstGeom>
            <a:noFill/>
            <a:ln>
              <a:noFill/>
            </a:ln>
          </p:spPr>
        </p:pic>
        <p:pic>
          <p:nvPicPr>
            <p:cNvPr descr="돋보기 윤곽선" id="264" name="Google Shape;264;p13"/>
            <p:cNvPicPr preferRelativeResize="0"/>
            <p:nvPr/>
          </p:nvPicPr>
          <p:blipFill rotWithShape="1">
            <a:blip r:embed="rId5">
              <a:alphaModFix/>
            </a:blip>
            <a:srcRect b="0" l="0" r="0" t="0"/>
            <a:stretch/>
          </p:blipFill>
          <p:spPr>
            <a:xfrm>
              <a:off x="4731160" y="2495077"/>
              <a:ext cx="619817" cy="619817"/>
            </a:xfrm>
            <a:prstGeom prst="rect">
              <a:avLst/>
            </a:prstGeom>
            <a:noFill/>
            <a:ln>
              <a:noFill/>
            </a:ln>
          </p:spPr>
        </p:pic>
      </p:grpSp>
      <p:pic>
        <p:nvPicPr>
          <p:cNvPr descr="약 윤곽선" id="265" name="Google Shape;265;p13"/>
          <p:cNvPicPr preferRelativeResize="0"/>
          <p:nvPr/>
        </p:nvPicPr>
        <p:blipFill rotWithShape="1">
          <a:blip r:embed="rId6">
            <a:alphaModFix/>
          </a:blip>
          <a:srcRect b="0" l="0" r="0" t="0"/>
          <a:stretch/>
        </p:blipFill>
        <p:spPr>
          <a:xfrm>
            <a:off x="8058057" y="4049868"/>
            <a:ext cx="914400" cy="914400"/>
          </a:xfrm>
          <a:prstGeom prst="rect">
            <a:avLst/>
          </a:prstGeom>
          <a:noFill/>
          <a:ln>
            <a:noFill/>
          </a:ln>
        </p:spPr>
      </p:pic>
      <p:sp>
        <p:nvSpPr>
          <p:cNvPr id="266" name="Google Shape;266;p13"/>
          <p:cNvSpPr txBox="1"/>
          <p:nvPr/>
        </p:nvSpPr>
        <p:spPr>
          <a:xfrm>
            <a:off x="7530291" y="4949465"/>
            <a:ext cx="1969932" cy="4114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ko-KR" sz="2000">
                <a:solidFill>
                  <a:srgbClr val="CC3700"/>
                </a:solidFill>
                <a:latin typeface="Do Hyeon"/>
                <a:ea typeface="Do Hyeon"/>
                <a:cs typeface="Do Hyeon"/>
                <a:sym typeface="Do Hyeon"/>
              </a:rPr>
              <a:t>내 약통 기능 추가</a:t>
            </a:r>
            <a:endParaRPr/>
          </a:p>
        </p:txBody>
      </p:sp>
      <p:sp>
        <p:nvSpPr>
          <p:cNvPr id="267" name="Google Shape;267;p13"/>
          <p:cNvSpPr txBox="1"/>
          <p:nvPr/>
        </p:nvSpPr>
        <p:spPr>
          <a:xfrm>
            <a:off x="379394" y="203501"/>
            <a:ext cx="342867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‘이게뭐약?’의 차별점</a:t>
            </a:r>
            <a:endParaRPr sz="1800">
              <a:solidFill>
                <a:srgbClr val="181818"/>
              </a:solidFill>
              <a:latin typeface="Do Hyeon"/>
              <a:ea typeface="Do Hyeon"/>
              <a:cs typeface="Do Hyeon"/>
              <a:sym typeface="Do Hyeon"/>
            </a:endParaRPr>
          </a:p>
        </p:txBody>
      </p:sp>
      <p:sp>
        <p:nvSpPr>
          <p:cNvPr id="268" name="Google Shape;268;p13"/>
          <p:cNvSpPr txBox="1"/>
          <p:nvPr/>
        </p:nvSpPr>
        <p:spPr>
          <a:xfrm>
            <a:off x="6773161" y="2487018"/>
            <a:ext cx="4212002"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800">
                <a:solidFill>
                  <a:schemeClr val="dk2"/>
                </a:solidFill>
                <a:latin typeface="Arial"/>
                <a:ea typeface="Arial"/>
                <a:cs typeface="Arial"/>
                <a:sym typeface="Arial"/>
              </a:rPr>
              <a:t>사진 촬영을 통한 알약 검색으로,</a:t>
            </a:r>
            <a:endParaRPr/>
          </a:p>
          <a:p>
            <a:pPr indent="0" lvl="0" marL="0" marR="0" rtl="0" algn="just">
              <a:spcBef>
                <a:spcPts val="0"/>
              </a:spcBef>
              <a:spcAft>
                <a:spcPts val="0"/>
              </a:spcAft>
              <a:buNone/>
            </a:pPr>
            <a:r>
              <a:rPr lang="ko-KR" sz="1800">
                <a:solidFill>
                  <a:schemeClr val="dk2"/>
                </a:solidFill>
                <a:latin typeface="Arial"/>
                <a:ea typeface="Arial"/>
                <a:cs typeface="Arial"/>
                <a:sym typeface="Arial"/>
              </a:rPr>
              <a:t>알약 사진을 찍으면 해당 알약의 </a:t>
            </a:r>
            <a:endParaRPr sz="1800">
              <a:solidFill>
                <a:schemeClr val="dk2"/>
              </a:solidFill>
              <a:latin typeface="Arial"/>
              <a:ea typeface="Arial"/>
              <a:cs typeface="Arial"/>
              <a:sym typeface="Arial"/>
            </a:endParaRPr>
          </a:p>
          <a:p>
            <a:pPr indent="0" lvl="0" marL="0" marR="0" rtl="0" algn="just">
              <a:spcBef>
                <a:spcPts val="0"/>
              </a:spcBef>
              <a:spcAft>
                <a:spcPts val="0"/>
              </a:spcAft>
              <a:buNone/>
            </a:pPr>
            <a:r>
              <a:rPr lang="ko-KR" sz="1800">
                <a:solidFill>
                  <a:schemeClr val="dk2"/>
                </a:solidFill>
                <a:latin typeface="Arial"/>
                <a:ea typeface="Arial"/>
                <a:cs typeface="Arial"/>
                <a:sym typeface="Arial"/>
              </a:rPr>
              <a:t>이름, 효능, 용법 등 상세 정보를 제공</a:t>
            </a:r>
            <a:endParaRPr/>
          </a:p>
        </p:txBody>
      </p:sp>
      <p:sp>
        <p:nvSpPr>
          <p:cNvPr id="269" name="Google Shape;269;p13"/>
          <p:cNvSpPr txBox="1"/>
          <p:nvPr/>
        </p:nvSpPr>
        <p:spPr>
          <a:xfrm>
            <a:off x="6996033" y="5321102"/>
            <a:ext cx="37276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2"/>
                </a:solidFill>
                <a:latin typeface="Arial"/>
                <a:ea typeface="Arial"/>
                <a:cs typeface="Arial"/>
                <a:sym typeface="Arial"/>
              </a:rPr>
              <a:t>사용자가 복용하고 있는 약들을</a:t>
            </a:r>
            <a:endParaRPr sz="1800">
              <a:solidFill>
                <a:schemeClr val="dk2"/>
              </a:solidFill>
              <a:latin typeface="Arial"/>
              <a:ea typeface="Arial"/>
              <a:cs typeface="Arial"/>
              <a:sym typeface="Arial"/>
            </a:endParaRPr>
          </a:p>
          <a:p>
            <a:pPr indent="0" lvl="0" marL="0" marR="0" rtl="0" algn="l">
              <a:spcBef>
                <a:spcPts val="0"/>
              </a:spcBef>
              <a:spcAft>
                <a:spcPts val="0"/>
              </a:spcAft>
              <a:buNone/>
            </a:pPr>
            <a:r>
              <a:rPr lang="ko-KR" sz="1800">
                <a:solidFill>
                  <a:schemeClr val="dk2"/>
                </a:solidFill>
                <a:latin typeface="Arial"/>
                <a:ea typeface="Arial"/>
                <a:cs typeface="Arial"/>
                <a:sym typeface="Arial"/>
              </a:rPr>
              <a:t>손쉽게 관리할 수 있는 기능</a:t>
            </a:r>
            <a:endParaRPr/>
          </a:p>
        </p:txBody>
      </p:sp>
      <p:grpSp>
        <p:nvGrpSpPr>
          <p:cNvPr id="270" name="Google Shape;270;p13"/>
          <p:cNvGrpSpPr/>
          <p:nvPr/>
        </p:nvGrpSpPr>
        <p:grpSpPr>
          <a:xfrm>
            <a:off x="2128115" y="770568"/>
            <a:ext cx="3032177" cy="5835352"/>
            <a:chOff x="1819190" y="770568"/>
            <a:chExt cx="3032177" cy="5835352"/>
          </a:xfrm>
        </p:grpSpPr>
        <p:grpSp>
          <p:nvGrpSpPr>
            <p:cNvPr id="271" name="Google Shape;271;p13"/>
            <p:cNvGrpSpPr/>
            <p:nvPr/>
          </p:nvGrpSpPr>
          <p:grpSpPr>
            <a:xfrm>
              <a:off x="1819190" y="770568"/>
              <a:ext cx="3032177" cy="5835352"/>
              <a:chOff x="4243089" y="445007"/>
              <a:chExt cx="3225367" cy="6164035"/>
            </a:xfrm>
          </p:grpSpPr>
          <p:pic>
            <p:nvPicPr>
              <p:cNvPr descr="텍스트, 전자기기, 스크린샷이(가) 표시된 사진&#10;&#10;자동 생성된 설명" id="272" name="Google Shape;272;p13"/>
              <p:cNvPicPr preferRelativeResize="0"/>
              <p:nvPr/>
            </p:nvPicPr>
            <p:blipFill rotWithShape="1">
              <a:blip r:embed="rId7">
                <a:alphaModFix/>
              </a:blip>
              <a:srcRect b="0" l="17243" r="15880" t="38018"/>
              <a:stretch/>
            </p:blipFill>
            <p:spPr>
              <a:xfrm>
                <a:off x="4243089" y="445007"/>
                <a:ext cx="3225367" cy="6164035"/>
              </a:xfrm>
              <a:prstGeom prst="rect">
                <a:avLst/>
              </a:prstGeom>
              <a:noFill/>
              <a:ln>
                <a:noFill/>
              </a:ln>
            </p:spPr>
          </p:pic>
          <p:sp>
            <p:nvSpPr>
              <p:cNvPr id="273" name="Google Shape;273;p13"/>
              <p:cNvSpPr/>
              <p:nvPr/>
            </p:nvSpPr>
            <p:spPr>
              <a:xfrm>
                <a:off x="4399531" y="626163"/>
                <a:ext cx="681233" cy="260159"/>
              </a:xfrm>
              <a:prstGeom prst="roundRect">
                <a:avLst>
                  <a:gd fmla="val 26542" name="adj"/>
                </a:avLst>
              </a:prstGeom>
              <a:solidFill>
                <a:srgbClr val="00000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4" name="Google Shape;274;p13"/>
              <p:cNvSpPr/>
              <p:nvPr/>
            </p:nvSpPr>
            <p:spPr>
              <a:xfrm>
                <a:off x="6620303" y="637482"/>
                <a:ext cx="694897" cy="322393"/>
              </a:xfrm>
              <a:prstGeom prst="roundRect">
                <a:avLst>
                  <a:gd fmla="val 20144" name="adj"/>
                </a:avLst>
              </a:prstGeom>
              <a:solidFill>
                <a:srgbClr val="00000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5" name="Google Shape;275;p13"/>
              <p:cNvPicPr preferRelativeResize="0"/>
              <p:nvPr/>
            </p:nvPicPr>
            <p:blipFill rotWithShape="1">
              <a:blip r:embed="rId8">
                <a:alphaModFix/>
              </a:blip>
              <a:srcRect b="0" l="0" r="0" t="0"/>
              <a:stretch/>
            </p:blipFill>
            <p:spPr>
              <a:xfrm>
                <a:off x="4399531" y="776998"/>
                <a:ext cx="2915669" cy="5715421"/>
              </a:xfrm>
              <a:prstGeom prst="rect">
                <a:avLst/>
              </a:prstGeom>
              <a:noFill/>
              <a:ln>
                <a:noFill/>
              </a:ln>
            </p:spPr>
          </p:pic>
        </p:grpSp>
        <p:pic>
          <p:nvPicPr>
            <p:cNvPr id="276" name="Google Shape;276;p13"/>
            <p:cNvPicPr preferRelativeResize="0"/>
            <p:nvPr/>
          </p:nvPicPr>
          <p:blipFill rotWithShape="1">
            <a:blip r:embed="rId9">
              <a:alphaModFix/>
            </a:blip>
            <a:srcRect b="4346" l="0" r="0" t="6794"/>
            <a:stretch/>
          </p:blipFill>
          <p:spPr>
            <a:xfrm>
              <a:off x="1958918" y="1073708"/>
              <a:ext cx="2758890" cy="5410658"/>
            </a:xfrm>
            <a:prstGeom prst="rect">
              <a:avLst/>
            </a:prstGeom>
            <a:noFill/>
            <a:ln>
              <a:noFill/>
            </a:ln>
            <a:effectLst>
              <a:outerShdw sx="1000" rotWithShape="0" algn="ctr" dist="50800" sy="1000">
                <a:srgbClr val="000000"/>
              </a:outerShdw>
            </a:effectLst>
          </p:spPr>
        </p:pic>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1" name="Shape 281"/>
        <p:cNvGrpSpPr/>
        <p:nvPr/>
      </p:nvGrpSpPr>
      <p:grpSpPr>
        <a:xfrm>
          <a:off x="0" y="0"/>
          <a:ext cx="0" cy="0"/>
          <a:chOff x="0" y="0"/>
          <a:chExt cx="0" cy="0"/>
        </a:xfrm>
      </p:grpSpPr>
      <p:sp>
        <p:nvSpPr>
          <p:cNvPr id="282" name="Google Shape;282;p14"/>
          <p:cNvSpPr txBox="1"/>
          <p:nvPr/>
        </p:nvSpPr>
        <p:spPr>
          <a:xfrm>
            <a:off x="489352" y="2285885"/>
            <a:ext cx="76495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7200">
                <a:solidFill>
                  <a:srgbClr val="B3404A"/>
                </a:solidFill>
                <a:latin typeface="Do Hyeon"/>
                <a:ea typeface="Do Hyeon"/>
                <a:cs typeface="Do Hyeon"/>
                <a:sym typeface="Do Hyeon"/>
              </a:rPr>
              <a:t>3</a:t>
            </a:r>
            <a:endParaRPr sz="7200">
              <a:solidFill>
                <a:srgbClr val="B3404A"/>
              </a:solidFill>
              <a:latin typeface="Do Hyeon"/>
              <a:ea typeface="Do Hyeon"/>
              <a:cs typeface="Do Hyeon"/>
              <a:sym typeface="Do Hyeon"/>
            </a:endParaRPr>
          </a:p>
        </p:txBody>
      </p:sp>
      <p:sp>
        <p:nvSpPr>
          <p:cNvPr id="283" name="Google Shape;283;p14"/>
          <p:cNvSpPr txBox="1"/>
          <p:nvPr/>
        </p:nvSpPr>
        <p:spPr>
          <a:xfrm>
            <a:off x="1254305" y="2727988"/>
            <a:ext cx="416011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B3404A"/>
                </a:solidFill>
                <a:latin typeface="Do Hyeon"/>
                <a:ea typeface="Do Hyeon"/>
                <a:cs typeface="Do Hyeon"/>
                <a:sym typeface="Do Hyeon"/>
              </a:rPr>
              <a:t>애플리케이션 주요 기능</a:t>
            </a:r>
            <a:endParaRPr/>
          </a:p>
        </p:txBody>
      </p:sp>
      <p:sp>
        <p:nvSpPr>
          <p:cNvPr id="284" name="Google Shape;284;p14"/>
          <p:cNvSpPr txBox="1"/>
          <p:nvPr/>
        </p:nvSpPr>
        <p:spPr>
          <a:xfrm>
            <a:off x="9879006" y="6505575"/>
            <a:ext cx="2242922" cy="21544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ko-KR" sz="800">
                <a:solidFill>
                  <a:schemeClr val="accent6"/>
                </a:solidFill>
                <a:latin typeface="Arial"/>
                <a:ea typeface="Arial"/>
                <a:cs typeface="Arial"/>
                <a:sym typeface="Arial"/>
              </a:rPr>
              <a:t>Copyrightⓒ. Saebyeol Yu. All Rights Reserved.</a:t>
            </a:r>
            <a:endParaRPr sz="800">
              <a:solidFill>
                <a:schemeClr val="accent6"/>
              </a:solidFill>
              <a:latin typeface="Arial"/>
              <a:ea typeface="Arial"/>
              <a:cs typeface="Arial"/>
              <a:sym typeface="Arial"/>
            </a:endParaRPr>
          </a:p>
        </p:txBody>
      </p:sp>
      <p:sp>
        <p:nvSpPr>
          <p:cNvPr id="285" name="Google Shape;285;p14"/>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86" name="Google Shape;286;p14"/>
          <p:cNvCxnSpPr/>
          <p:nvPr/>
        </p:nvCxnSpPr>
        <p:spPr>
          <a:xfrm>
            <a:off x="489352" y="3392488"/>
            <a:ext cx="6714637" cy="36512"/>
          </a:xfrm>
          <a:prstGeom prst="straightConnector1">
            <a:avLst/>
          </a:prstGeom>
          <a:noFill/>
          <a:ln cap="flat" cmpd="sng" w="9525">
            <a:solidFill>
              <a:srgbClr val="1097D0"/>
            </a:solidFill>
            <a:prstDash val="solid"/>
            <a:miter lim="800000"/>
            <a:headEnd len="sm" w="sm" type="none"/>
            <a:tailEnd len="sm" w="sm" type="none"/>
          </a:ln>
        </p:spPr>
      </p:cxnSp>
      <p:grpSp>
        <p:nvGrpSpPr>
          <p:cNvPr id="287" name="Google Shape;287;p14"/>
          <p:cNvGrpSpPr/>
          <p:nvPr/>
        </p:nvGrpSpPr>
        <p:grpSpPr>
          <a:xfrm>
            <a:off x="6699539" y="-106577"/>
            <a:ext cx="5397726" cy="6643300"/>
            <a:chOff x="5747339" y="664095"/>
            <a:chExt cx="5687964" cy="6643300"/>
          </a:xfrm>
        </p:grpSpPr>
        <p:sp>
          <p:nvSpPr>
            <p:cNvPr id="288" name="Google Shape;288;p14"/>
            <p:cNvSpPr txBox="1"/>
            <p:nvPr/>
          </p:nvSpPr>
          <p:spPr>
            <a:xfrm>
              <a:off x="5992787" y="664095"/>
              <a:ext cx="5442516" cy="64479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41300">
                  <a:solidFill>
                    <a:schemeClr val="accent4"/>
                  </a:solidFill>
                  <a:latin typeface="Arial"/>
                  <a:ea typeface="Arial"/>
                  <a:cs typeface="Arial"/>
                  <a:sym typeface="Arial"/>
                </a:rPr>
                <a:t>UI</a:t>
              </a:r>
              <a:endParaRPr sz="41300">
                <a:solidFill>
                  <a:schemeClr val="accent4"/>
                </a:solidFill>
                <a:latin typeface="Arial"/>
                <a:ea typeface="Arial"/>
                <a:cs typeface="Arial"/>
                <a:sym typeface="Arial"/>
              </a:endParaRPr>
            </a:p>
          </p:txBody>
        </p:sp>
        <p:sp>
          <p:nvSpPr>
            <p:cNvPr id="289" name="Google Shape;289;p14"/>
            <p:cNvSpPr txBox="1"/>
            <p:nvPr/>
          </p:nvSpPr>
          <p:spPr>
            <a:xfrm>
              <a:off x="5747339" y="859476"/>
              <a:ext cx="5442516" cy="644791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41300">
                  <a:solidFill>
                    <a:srgbClr val="E94100"/>
                  </a:solidFill>
                  <a:latin typeface="Arial"/>
                  <a:ea typeface="Arial"/>
                  <a:cs typeface="Arial"/>
                  <a:sym typeface="Arial"/>
                </a:rPr>
                <a:t>UI</a:t>
              </a:r>
              <a:endParaRPr sz="41300">
                <a:solidFill>
                  <a:srgbClr val="E94100"/>
                </a:solidFill>
                <a:latin typeface="Arial"/>
                <a:ea typeface="Arial"/>
                <a:cs typeface="Arial"/>
                <a:sym typeface="Arial"/>
              </a:endParaRPr>
            </a:p>
          </p:txBody>
        </p:sp>
      </p:grpSp>
      <p:sp>
        <p:nvSpPr>
          <p:cNvPr id="290" name="Google Shape;290;p14"/>
          <p:cNvSpPr txBox="1"/>
          <p:nvPr/>
        </p:nvSpPr>
        <p:spPr>
          <a:xfrm>
            <a:off x="1254305" y="3565939"/>
            <a:ext cx="300595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1097D0"/>
                </a:solidFill>
                <a:latin typeface="Do Hyeon"/>
                <a:ea typeface="Do Hyeon"/>
                <a:cs typeface="Do Hyeon"/>
                <a:sym typeface="Do Hyeon"/>
              </a:rPr>
              <a:t>UI 및 workflow</a:t>
            </a:r>
            <a:endParaRPr sz="3200">
              <a:solidFill>
                <a:srgbClr val="1097D0"/>
              </a:solidFill>
              <a:latin typeface="Do Hyeon"/>
              <a:ea typeface="Do Hyeon"/>
              <a:cs typeface="Do Hyeon"/>
              <a:sym typeface="Do Hye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5"/>
          <p:cNvSpPr txBox="1"/>
          <p:nvPr/>
        </p:nvSpPr>
        <p:spPr>
          <a:xfrm>
            <a:off x="489352" y="2285885"/>
            <a:ext cx="76495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7200">
                <a:solidFill>
                  <a:srgbClr val="B3404A"/>
                </a:solidFill>
                <a:latin typeface="Do Hyeon"/>
                <a:ea typeface="Do Hyeon"/>
                <a:cs typeface="Do Hyeon"/>
                <a:sym typeface="Do Hyeon"/>
              </a:rPr>
              <a:t>2</a:t>
            </a:r>
            <a:endParaRPr sz="7200">
              <a:solidFill>
                <a:srgbClr val="B3404A"/>
              </a:solidFill>
              <a:latin typeface="Do Hyeon"/>
              <a:ea typeface="Do Hyeon"/>
              <a:cs typeface="Do Hyeon"/>
              <a:sym typeface="Do Hyeon"/>
            </a:endParaRPr>
          </a:p>
        </p:txBody>
      </p:sp>
      <p:sp>
        <p:nvSpPr>
          <p:cNvPr id="297" name="Google Shape;297;p15"/>
          <p:cNvSpPr txBox="1"/>
          <p:nvPr/>
        </p:nvSpPr>
        <p:spPr>
          <a:xfrm>
            <a:off x="533434" y="3549402"/>
            <a:ext cx="496771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B3404A"/>
                </a:solidFill>
                <a:latin typeface="Do Hyeon"/>
                <a:ea typeface="Do Hyeon"/>
                <a:cs typeface="Do Hyeon"/>
                <a:sym typeface="Do Hyeon"/>
              </a:rPr>
              <a:t>주요 기능 소개 및 진행 현황</a:t>
            </a:r>
            <a:endParaRPr/>
          </a:p>
        </p:txBody>
      </p:sp>
      <p:sp>
        <p:nvSpPr>
          <p:cNvPr id="298" name="Google Shape;298;p15"/>
          <p:cNvSpPr txBox="1"/>
          <p:nvPr/>
        </p:nvSpPr>
        <p:spPr>
          <a:xfrm>
            <a:off x="9879006" y="6505575"/>
            <a:ext cx="2242922" cy="21544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ko-KR" sz="800">
                <a:solidFill>
                  <a:schemeClr val="accent6"/>
                </a:solidFill>
                <a:latin typeface="Arial"/>
                <a:ea typeface="Arial"/>
                <a:cs typeface="Arial"/>
                <a:sym typeface="Arial"/>
              </a:rPr>
              <a:t>Copyrightⓒ. Saebyeol Yu. All Rights Reserved.</a:t>
            </a:r>
            <a:endParaRPr sz="800">
              <a:solidFill>
                <a:schemeClr val="accent6"/>
              </a:solidFill>
              <a:latin typeface="Arial"/>
              <a:ea typeface="Arial"/>
              <a:cs typeface="Arial"/>
              <a:sym typeface="Arial"/>
            </a:endParaRPr>
          </a:p>
        </p:txBody>
      </p:sp>
      <p:sp>
        <p:nvSpPr>
          <p:cNvPr id="299" name="Google Shape;299;p15"/>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00" name="Google Shape;300;p15"/>
          <p:cNvCxnSpPr/>
          <p:nvPr/>
        </p:nvCxnSpPr>
        <p:spPr>
          <a:xfrm>
            <a:off x="489352" y="3392488"/>
            <a:ext cx="6714637" cy="36512"/>
          </a:xfrm>
          <a:prstGeom prst="straightConnector1">
            <a:avLst/>
          </a:prstGeom>
          <a:noFill/>
          <a:ln cap="flat" cmpd="sng" w="9525">
            <a:solidFill>
              <a:srgbClr val="1097D0"/>
            </a:solidFill>
            <a:prstDash val="solid"/>
            <a:miter lim="800000"/>
            <a:headEnd len="sm" w="sm" type="none"/>
            <a:tailEnd len="sm" w="sm" type="none"/>
          </a:ln>
        </p:spPr>
      </p:cxnSp>
      <p:sp>
        <p:nvSpPr>
          <p:cNvPr id="301" name="Google Shape;301;p15"/>
          <p:cNvSpPr/>
          <p:nvPr/>
        </p:nvSpPr>
        <p:spPr>
          <a:xfrm>
            <a:off x="6503515" y="822978"/>
            <a:ext cx="3334365" cy="4594205"/>
          </a:xfrm>
          <a:prstGeom prst="triangle">
            <a:avLst>
              <a:gd fmla="val 50000" name="adj"/>
            </a:avLst>
          </a:prstGeom>
          <a:solidFill>
            <a:srgbClr val="E94100">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2" name="Google Shape;302;p15"/>
          <p:cNvSpPr/>
          <p:nvPr/>
        </p:nvSpPr>
        <p:spPr>
          <a:xfrm>
            <a:off x="8368283" y="822978"/>
            <a:ext cx="3334365" cy="4594205"/>
          </a:xfrm>
          <a:prstGeom prst="triangle">
            <a:avLst>
              <a:gd fmla="val 50000" name="adj"/>
            </a:avLst>
          </a:prstGeom>
          <a:solidFill>
            <a:schemeClr val="accent4">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7" name="Shape 307"/>
        <p:cNvGrpSpPr/>
        <p:nvPr/>
      </p:nvGrpSpPr>
      <p:grpSpPr>
        <a:xfrm>
          <a:off x="0" y="0"/>
          <a:ext cx="0" cy="0"/>
          <a:chOff x="0" y="0"/>
          <a:chExt cx="0" cy="0"/>
        </a:xfrm>
      </p:grpSpPr>
      <p:sp>
        <p:nvSpPr>
          <p:cNvPr id="308" name="Google Shape;308;p16"/>
          <p:cNvSpPr/>
          <p:nvPr/>
        </p:nvSpPr>
        <p:spPr>
          <a:xfrm>
            <a:off x="7177036" y="3211125"/>
            <a:ext cx="5014964" cy="2567315"/>
          </a:xfrm>
          <a:prstGeom prst="rect">
            <a:avLst/>
          </a:prstGeom>
          <a:solidFill>
            <a:schemeClr val="l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9" name="Google Shape;309;p16"/>
          <p:cNvSpPr/>
          <p:nvPr/>
        </p:nvSpPr>
        <p:spPr>
          <a:xfrm>
            <a:off x="2943" y="1482392"/>
            <a:ext cx="5078616" cy="2648062"/>
          </a:xfrm>
          <a:prstGeom prst="rect">
            <a:avLst/>
          </a:prstGeom>
          <a:solidFill>
            <a:schemeClr val="l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텍스트, 모니터, 전자기기, 스크린샷이(가) 표시된 사진&#10;&#10;자동 생성된 설명" id="310" name="Google Shape;310;p16"/>
          <p:cNvPicPr preferRelativeResize="0"/>
          <p:nvPr/>
        </p:nvPicPr>
        <p:blipFill rotWithShape="1">
          <a:blip r:embed="rId3">
            <a:alphaModFix/>
          </a:blip>
          <a:srcRect b="0" l="0" r="0" t="0"/>
          <a:stretch/>
        </p:blipFill>
        <p:spPr>
          <a:xfrm>
            <a:off x="4125183" y="257387"/>
            <a:ext cx="4347353" cy="7273273"/>
          </a:xfrm>
          <a:prstGeom prst="rect">
            <a:avLst/>
          </a:prstGeom>
          <a:noFill/>
          <a:ln>
            <a:noFill/>
          </a:ln>
        </p:spPr>
      </p:pic>
      <p:pic>
        <p:nvPicPr>
          <p:cNvPr descr="텍스트이(가) 표시된 사진&#10;&#10;자동 생성된 설명" id="311" name="Google Shape;311;p16"/>
          <p:cNvPicPr preferRelativeResize="0"/>
          <p:nvPr/>
        </p:nvPicPr>
        <p:blipFill rotWithShape="1">
          <a:blip r:embed="rId4">
            <a:alphaModFix/>
          </a:blip>
          <a:srcRect b="624" l="0" r="0" t="0"/>
          <a:stretch/>
        </p:blipFill>
        <p:spPr>
          <a:xfrm>
            <a:off x="4760191" y="757931"/>
            <a:ext cx="2577312" cy="5406965"/>
          </a:xfrm>
          <a:prstGeom prst="rect">
            <a:avLst/>
          </a:prstGeom>
          <a:noFill/>
          <a:ln>
            <a:noFill/>
          </a:ln>
        </p:spPr>
      </p:pic>
      <p:cxnSp>
        <p:nvCxnSpPr>
          <p:cNvPr id="312" name="Google Shape;312;p16"/>
          <p:cNvCxnSpPr/>
          <p:nvPr/>
        </p:nvCxnSpPr>
        <p:spPr>
          <a:xfrm>
            <a:off x="3782981" y="5470971"/>
            <a:ext cx="1225008" cy="0"/>
          </a:xfrm>
          <a:prstGeom prst="straightConnector1">
            <a:avLst/>
          </a:prstGeom>
          <a:noFill/>
          <a:ln cap="flat" cmpd="sng" w="28575">
            <a:solidFill>
              <a:schemeClr val="dk2"/>
            </a:solidFill>
            <a:prstDash val="solid"/>
            <a:miter lim="800000"/>
            <a:headEnd len="sm" w="sm" type="none"/>
            <a:tailEnd len="sm" w="sm" type="none"/>
          </a:ln>
        </p:spPr>
      </p:cxnSp>
      <p:cxnSp>
        <p:nvCxnSpPr>
          <p:cNvPr id="313" name="Google Shape;313;p16"/>
          <p:cNvCxnSpPr/>
          <p:nvPr/>
        </p:nvCxnSpPr>
        <p:spPr>
          <a:xfrm>
            <a:off x="6929238" y="3759883"/>
            <a:ext cx="1225008" cy="0"/>
          </a:xfrm>
          <a:prstGeom prst="straightConnector1">
            <a:avLst/>
          </a:prstGeom>
          <a:noFill/>
          <a:ln cap="flat" cmpd="sng" w="28575">
            <a:solidFill>
              <a:schemeClr val="dk2"/>
            </a:solidFill>
            <a:prstDash val="solid"/>
            <a:miter lim="800000"/>
            <a:headEnd len="sm" w="sm" type="none"/>
            <a:tailEnd len="sm" w="sm" type="none"/>
          </a:ln>
        </p:spPr>
      </p:cxnSp>
      <p:grpSp>
        <p:nvGrpSpPr>
          <p:cNvPr id="314" name="Google Shape;314;p16"/>
          <p:cNvGrpSpPr/>
          <p:nvPr/>
        </p:nvGrpSpPr>
        <p:grpSpPr>
          <a:xfrm>
            <a:off x="8141530" y="1350655"/>
            <a:ext cx="3260829" cy="1232034"/>
            <a:chOff x="102324" y="3738357"/>
            <a:chExt cx="3260829" cy="1232034"/>
          </a:xfrm>
        </p:grpSpPr>
        <p:sp>
          <p:nvSpPr>
            <p:cNvPr id="315" name="Google Shape;315;p16"/>
            <p:cNvSpPr txBox="1"/>
            <p:nvPr/>
          </p:nvSpPr>
          <p:spPr>
            <a:xfrm>
              <a:off x="102324" y="3738357"/>
              <a:ext cx="326082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CC3700"/>
                  </a:solidFill>
                  <a:latin typeface="Do Hyeon"/>
                  <a:ea typeface="Do Hyeon"/>
                  <a:cs typeface="Do Hyeon"/>
                  <a:sym typeface="Do Hyeon"/>
                </a:rPr>
                <a:t>인공지능 기반 알약 검색</a:t>
              </a:r>
              <a:endParaRPr/>
            </a:p>
          </p:txBody>
        </p:sp>
        <p:sp>
          <p:nvSpPr>
            <p:cNvPr id="316" name="Google Shape;316;p16"/>
            <p:cNvSpPr txBox="1"/>
            <p:nvPr/>
          </p:nvSpPr>
          <p:spPr>
            <a:xfrm>
              <a:off x="102324" y="4231727"/>
              <a:ext cx="3224505" cy="73866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400">
                  <a:solidFill>
                    <a:schemeClr val="dk2"/>
                  </a:solidFill>
                  <a:latin typeface="Arial"/>
                  <a:ea typeface="Arial"/>
                  <a:cs typeface="Arial"/>
                  <a:sym typeface="Arial"/>
                </a:rPr>
                <a:t>사진 촬영을 통한 알약 검색으로</a:t>
              </a:r>
              <a:endParaRPr sz="1400">
                <a:solidFill>
                  <a:schemeClr val="dk2"/>
                </a:solidFill>
                <a:latin typeface="Arial"/>
                <a:ea typeface="Arial"/>
                <a:cs typeface="Arial"/>
                <a:sym typeface="Arial"/>
              </a:endParaRPr>
            </a:p>
            <a:p>
              <a:pPr indent="0" lvl="0" marL="0" marR="0" rtl="0" algn="just">
                <a:spcBef>
                  <a:spcPts val="0"/>
                </a:spcBef>
                <a:spcAft>
                  <a:spcPts val="0"/>
                </a:spcAft>
                <a:buNone/>
              </a:pPr>
              <a:r>
                <a:rPr lang="ko-KR" sz="1400">
                  <a:solidFill>
                    <a:schemeClr val="dk2"/>
                  </a:solidFill>
                  <a:latin typeface="Arial"/>
                  <a:ea typeface="Arial"/>
                  <a:cs typeface="Arial"/>
                  <a:sym typeface="Arial"/>
                </a:rPr>
                <a:t>알약 사진을 찍으면 해당 알약의 이름, 효능, 용법 등 상세 정보를 제공한다.</a:t>
              </a:r>
              <a:endParaRPr sz="1400">
                <a:solidFill>
                  <a:schemeClr val="dk2"/>
                </a:solidFill>
                <a:latin typeface="Arial"/>
                <a:ea typeface="Arial"/>
                <a:cs typeface="Arial"/>
                <a:sym typeface="Arial"/>
              </a:endParaRPr>
            </a:p>
          </p:txBody>
        </p:sp>
      </p:grpSp>
      <p:grpSp>
        <p:nvGrpSpPr>
          <p:cNvPr id="317" name="Google Shape;317;p16"/>
          <p:cNvGrpSpPr/>
          <p:nvPr/>
        </p:nvGrpSpPr>
        <p:grpSpPr>
          <a:xfrm>
            <a:off x="1351529" y="4735169"/>
            <a:ext cx="2320975" cy="1188489"/>
            <a:chOff x="-58725" y="3738358"/>
            <a:chExt cx="2524042" cy="1188489"/>
          </a:xfrm>
        </p:grpSpPr>
        <p:sp>
          <p:nvSpPr>
            <p:cNvPr id="318" name="Google Shape;318;p16"/>
            <p:cNvSpPr txBox="1"/>
            <p:nvPr/>
          </p:nvSpPr>
          <p:spPr>
            <a:xfrm>
              <a:off x="-58725" y="3738358"/>
              <a:ext cx="2524041"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ko-KR" sz="2400">
                  <a:solidFill>
                    <a:srgbClr val="CC3700"/>
                  </a:solidFill>
                  <a:latin typeface="Do Hyeon"/>
                  <a:ea typeface="Do Hyeon"/>
                  <a:cs typeface="Do Hyeon"/>
                  <a:sym typeface="Do Hyeon"/>
                </a:rPr>
                <a:t>내 약통</a:t>
              </a:r>
              <a:endParaRPr sz="2400">
                <a:solidFill>
                  <a:srgbClr val="CC3700"/>
                </a:solidFill>
                <a:latin typeface="Do Hyeon"/>
                <a:ea typeface="Do Hyeon"/>
                <a:cs typeface="Do Hyeon"/>
                <a:sym typeface="Do Hyeon"/>
              </a:endParaRPr>
            </a:p>
          </p:txBody>
        </p:sp>
        <p:sp>
          <p:nvSpPr>
            <p:cNvPr id="319" name="Google Shape;319;p16"/>
            <p:cNvSpPr txBox="1"/>
            <p:nvPr/>
          </p:nvSpPr>
          <p:spPr>
            <a:xfrm>
              <a:off x="-58725" y="4188183"/>
              <a:ext cx="2524042" cy="73866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ko-KR" sz="1400">
                  <a:solidFill>
                    <a:schemeClr val="dk2"/>
                  </a:solidFill>
                  <a:latin typeface="Arial"/>
                  <a:ea typeface="Arial"/>
                  <a:cs typeface="Arial"/>
                  <a:sym typeface="Arial"/>
                </a:rPr>
                <a:t>사용자가 복용하고 있는</a:t>
              </a:r>
              <a:endParaRPr sz="1400">
                <a:solidFill>
                  <a:schemeClr val="dk2"/>
                </a:solidFill>
                <a:latin typeface="Arial"/>
                <a:ea typeface="Arial"/>
                <a:cs typeface="Arial"/>
                <a:sym typeface="Arial"/>
              </a:endParaRPr>
            </a:p>
            <a:p>
              <a:pPr indent="0" lvl="0" marL="0" marR="0" rtl="0" algn="r">
                <a:spcBef>
                  <a:spcPts val="0"/>
                </a:spcBef>
                <a:spcAft>
                  <a:spcPts val="0"/>
                </a:spcAft>
                <a:buNone/>
              </a:pPr>
              <a:r>
                <a:rPr lang="ko-KR" sz="1400">
                  <a:solidFill>
                    <a:schemeClr val="dk2"/>
                  </a:solidFill>
                  <a:latin typeface="Arial"/>
                  <a:ea typeface="Arial"/>
                  <a:cs typeface="Arial"/>
                  <a:sym typeface="Arial"/>
                </a:rPr>
                <a:t> 약의 종류를 손쉽게</a:t>
              </a:r>
              <a:endParaRPr sz="1400">
                <a:solidFill>
                  <a:schemeClr val="dk2"/>
                </a:solidFill>
                <a:latin typeface="Arial"/>
                <a:ea typeface="Arial"/>
                <a:cs typeface="Arial"/>
                <a:sym typeface="Arial"/>
              </a:endParaRPr>
            </a:p>
            <a:p>
              <a:pPr indent="0" lvl="0" marL="0" marR="0" rtl="0" algn="r">
                <a:spcBef>
                  <a:spcPts val="0"/>
                </a:spcBef>
                <a:spcAft>
                  <a:spcPts val="0"/>
                </a:spcAft>
                <a:buNone/>
              </a:pPr>
              <a:r>
                <a:rPr lang="ko-KR" sz="1400">
                  <a:solidFill>
                    <a:schemeClr val="dk2"/>
                  </a:solidFill>
                  <a:latin typeface="Arial"/>
                  <a:ea typeface="Arial"/>
                  <a:cs typeface="Arial"/>
                  <a:sym typeface="Arial"/>
                </a:rPr>
                <a:t>보관할 수 있는 기능이다.</a:t>
              </a:r>
              <a:endParaRPr sz="1400">
                <a:solidFill>
                  <a:schemeClr val="dk2"/>
                </a:solidFill>
                <a:latin typeface="Arial"/>
                <a:ea typeface="Arial"/>
                <a:cs typeface="Arial"/>
                <a:sym typeface="Arial"/>
              </a:endParaRPr>
            </a:p>
          </p:txBody>
        </p:sp>
      </p:grpSp>
      <p:pic>
        <p:nvPicPr>
          <p:cNvPr id="320" name="Google Shape;320;p16"/>
          <p:cNvPicPr preferRelativeResize="0"/>
          <p:nvPr/>
        </p:nvPicPr>
        <p:blipFill rotWithShape="1">
          <a:blip r:embed="rId5">
            <a:alphaModFix/>
          </a:blip>
          <a:srcRect b="0" l="0" r="0" t="0"/>
          <a:stretch/>
        </p:blipFill>
        <p:spPr>
          <a:xfrm>
            <a:off x="2289760" y="1187879"/>
            <a:ext cx="1572448" cy="3319612"/>
          </a:xfrm>
          <a:prstGeom prst="rect">
            <a:avLst/>
          </a:prstGeom>
          <a:noFill/>
          <a:ln>
            <a:noFill/>
          </a:ln>
          <a:effectLst>
            <a:outerShdw blurRad="114300" rotWithShape="0" algn="ctr">
              <a:srgbClr val="000000">
                <a:alpha val="29803"/>
              </a:srgbClr>
            </a:outerShdw>
          </a:effectLst>
        </p:spPr>
      </p:pic>
      <p:pic>
        <p:nvPicPr>
          <p:cNvPr id="321" name="Google Shape;321;p16"/>
          <p:cNvPicPr preferRelativeResize="0"/>
          <p:nvPr/>
        </p:nvPicPr>
        <p:blipFill rotWithShape="1">
          <a:blip r:embed="rId6">
            <a:alphaModFix/>
          </a:blip>
          <a:srcRect b="0" l="0" r="0" t="0"/>
          <a:stretch/>
        </p:blipFill>
        <p:spPr>
          <a:xfrm>
            <a:off x="509764" y="1182995"/>
            <a:ext cx="1572448" cy="3319612"/>
          </a:xfrm>
          <a:prstGeom prst="rect">
            <a:avLst/>
          </a:prstGeom>
          <a:noFill/>
          <a:ln>
            <a:noFill/>
          </a:ln>
          <a:effectLst>
            <a:outerShdw blurRad="114300" rotWithShape="0" algn="ctr">
              <a:srgbClr val="000000">
                <a:alpha val="29803"/>
              </a:srgbClr>
            </a:outerShdw>
          </a:effectLst>
        </p:spPr>
      </p:pic>
      <p:pic>
        <p:nvPicPr>
          <p:cNvPr id="322" name="Google Shape;322;p16"/>
          <p:cNvPicPr preferRelativeResize="0"/>
          <p:nvPr/>
        </p:nvPicPr>
        <p:blipFill rotWithShape="1">
          <a:blip r:embed="rId7">
            <a:alphaModFix/>
          </a:blip>
          <a:srcRect b="0" l="0" r="0" t="0"/>
          <a:stretch/>
        </p:blipFill>
        <p:spPr>
          <a:xfrm>
            <a:off x="10320215" y="2830705"/>
            <a:ext cx="1572448" cy="3319611"/>
          </a:xfrm>
          <a:prstGeom prst="rect">
            <a:avLst/>
          </a:prstGeom>
          <a:noFill/>
          <a:ln>
            <a:noFill/>
          </a:ln>
          <a:effectLst>
            <a:outerShdw blurRad="88900" rotWithShape="0" algn="ctr">
              <a:srgbClr val="000000">
                <a:alpha val="12941"/>
              </a:srgbClr>
            </a:outerShdw>
          </a:effectLst>
        </p:spPr>
      </p:pic>
      <p:pic>
        <p:nvPicPr>
          <p:cNvPr id="323" name="Google Shape;323;p16"/>
          <p:cNvPicPr preferRelativeResize="0"/>
          <p:nvPr/>
        </p:nvPicPr>
        <p:blipFill rotWithShape="1">
          <a:blip r:embed="rId8">
            <a:alphaModFix/>
          </a:blip>
          <a:srcRect b="0" l="0" r="0" t="0"/>
          <a:stretch/>
        </p:blipFill>
        <p:spPr>
          <a:xfrm>
            <a:off x="8580621" y="2830705"/>
            <a:ext cx="1572448" cy="3319611"/>
          </a:xfrm>
          <a:prstGeom prst="rect">
            <a:avLst/>
          </a:prstGeom>
          <a:noFill/>
          <a:ln>
            <a:noFill/>
          </a:ln>
          <a:effectLst>
            <a:outerShdw blurRad="88900" rotWithShape="0" algn="ctr">
              <a:srgbClr val="000000">
                <a:alpha val="12941"/>
              </a:srgbClr>
            </a:outerShdw>
          </a:effectLst>
        </p:spPr>
      </p:pic>
      <p:pic>
        <p:nvPicPr>
          <p:cNvPr id="324" name="Google Shape;324;p16"/>
          <p:cNvPicPr preferRelativeResize="0"/>
          <p:nvPr/>
        </p:nvPicPr>
        <p:blipFill rotWithShape="1">
          <a:blip r:embed="rId9">
            <a:alphaModFix/>
          </a:blip>
          <a:srcRect b="0" l="0" r="0" t="0"/>
          <a:stretch/>
        </p:blipFill>
        <p:spPr>
          <a:xfrm>
            <a:off x="11351305" y="136980"/>
            <a:ext cx="653851" cy="653851"/>
          </a:xfrm>
          <a:prstGeom prst="rect">
            <a:avLst/>
          </a:prstGeom>
          <a:noFill/>
          <a:ln>
            <a:noFill/>
          </a:ln>
        </p:spPr>
      </p:pic>
      <p:sp>
        <p:nvSpPr>
          <p:cNvPr id="325" name="Google Shape;325;p16"/>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6" name="Google Shape;326;p16"/>
          <p:cNvSpPr txBox="1"/>
          <p:nvPr/>
        </p:nvSpPr>
        <p:spPr>
          <a:xfrm>
            <a:off x="379394" y="203501"/>
            <a:ext cx="3043485"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프로젝트 소개</a:t>
            </a:r>
            <a:endParaRPr sz="1800">
              <a:solidFill>
                <a:srgbClr val="CC3700"/>
              </a:solidFill>
              <a:latin typeface="Do Hyeon"/>
              <a:ea typeface="Do Hyeon"/>
              <a:cs typeface="Do Hyeon"/>
              <a:sym typeface="Do Hyeon"/>
            </a:endParaRPr>
          </a:p>
          <a:p>
            <a:pPr indent="0" lvl="0" marL="0" marR="0" rtl="0" algn="l">
              <a:spcBef>
                <a:spcPts val="0"/>
              </a:spcBef>
              <a:spcAft>
                <a:spcPts val="0"/>
              </a:spcAft>
              <a:buNone/>
            </a:pPr>
            <a:r>
              <a:rPr lang="ko-KR" sz="1800">
                <a:solidFill>
                  <a:srgbClr val="181818"/>
                </a:solidFill>
                <a:latin typeface="Do Hyeon"/>
                <a:ea typeface="Do Hyeon"/>
                <a:cs typeface="Do Hyeon"/>
                <a:sym typeface="Do Hyeon"/>
              </a:rPr>
              <a:t>주요기능</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1" name="Shape 331"/>
        <p:cNvGrpSpPr/>
        <p:nvPr/>
      </p:nvGrpSpPr>
      <p:grpSpPr>
        <a:xfrm>
          <a:off x="0" y="0"/>
          <a:ext cx="0" cy="0"/>
          <a:chOff x="0" y="0"/>
          <a:chExt cx="0" cy="0"/>
        </a:xfrm>
      </p:grpSpPr>
      <p:grpSp>
        <p:nvGrpSpPr>
          <p:cNvPr id="332" name="Google Shape;332;p17"/>
          <p:cNvGrpSpPr/>
          <p:nvPr/>
        </p:nvGrpSpPr>
        <p:grpSpPr>
          <a:xfrm>
            <a:off x="2960635" y="3098733"/>
            <a:ext cx="5925020" cy="769442"/>
            <a:chOff x="102324" y="3738357"/>
            <a:chExt cx="5925020" cy="769442"/>
          </a:xfrm>
        </p:grpSpPr>
        <p:sp>
          <p:nvSpPr>
            <p:cNvPr id="333" name="Google Shape;333;p17"/>
            <p:cNvSpPr txBox="1"/>
            <p:nvPr/>
          </p:nvSpPr>
          <p:spPr>
            <a:xfrm>
              <a:off x="102324" y="3738357"/>
              <a:ext cx="59250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CC3700"/>
                  </a:solidFill>
                  <a:latin typeface="Do Hyeon"/>
                  <a:ea typeface="Do Hyeon"/>
                  <a:cs typeface="Do Hyeon"/>
                  <a:sym typeface="Do Hyeon"/>
                </a:rPr>
                <a:t>시각장애인 모드(talkback) = Voice Assistant</a:t>
              </a:r>
              <a:endParaRPr sz="2400">
                <a:solidFill>
                  <a:srgbClr val="CC3700"/>
                </a:solidFill>
                <a:latin typeface="Do Hyeon"/>
                <a:ea typeface="Do Hyeon"/>
                <a:cs typeface="Do Hyeon"/>
                <a:sym typeface="Do Hyeon"/>
              </a:endParaRPr>
            </a:p>
          </p:txBody>
        </p:sp>
        <p:sp>
          <p:nvSpPr>
            <p:cNvPr id="334" name="Google Shape;334;p17"/>
            <p:cNvSpPr txBox="1"/>
            <p:nvPr/>
          </p:nvSpPr>
          <p:spPr>
            <a:xfrm>
              <a:off x="102324" y="4200022"/>
              <a:ext cx="5315857" cy="30777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400">
                  <a:solidFill>
                    <a:schemeClr val="dk2"/>
                  </a:solidFill>
                  <a:latin typeface="Arial"/>
                  <a:ea typeface="Arial"/>
                  <a:cs typeface="Arial"/>
                  <a:sym typeface="Arial"/>
                </a:rPr>
                <a:t>핸드폰에서 음성으로 화면의 상태나 동작을 안내해주는 기본 서비스</a:t>
              </a:r>
              <a:endParaRPr/>
            </a:p>
          </p:txBody>
        </p:sp>
      </p:grpSp>
      <p:pic>
        <p:nvPicPr>
          <p:cNvPr id="335" name="Google Shape;335;p17"/>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336" name="Google Shape;336;p17"/>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18"/>
          <p:cNvPicPr preferRelativeResize="0"/>
          <p:nvPr/>
        </p:nvPicPr>
        <p:blipFill rotWithShape="1">
          <a:blip r:embed="rId3">
            <a:alphaModFix/>
          </a:blip>
          <a:srcRect b="0" l="0" r="0" t="0"/>
          <a:stretch/>
        </p:blipFill>
        <p:spPr>
          <a:xfrm>
            <a:off x="496384" y="1367924"/>
            <a:ext cx="2114757" cy="4478010"/>
          </a:xfrm>
          <a:prstGeom prst="rect">
            <a:avLst/>
          </a:prstGeom>
          <a:noFill/>
          <a:ln>
            <a:noFill/>
          </a:ln>
          <a:effectLst>
            <a:outerShdw blurRad="88900" rotWithShape="0" algn="ctr" dir="5400000" dist="50800">
              <a:srgbClr val="000000">
                <a:alpha val="12941"/>
              </a:srgbClr>
            </a:outerShdw>
          </a:effectLst>
        </p:spPr>
      </p:pic>
      <p:pic>
        <p:nvPicPr>
          <p:cNvPr descr="텍스트이(가) 표시된 사진&#10;&#10;자동 생성된 설명" id="343" name="Google Shape;343;p18"/>
          <p:cNvPicPr preferRelativeResize="0"/>
          <p:nvPr/>
        </p:nvPicPr>
        <p:blipFill rotWithShape="1">
          <a:blip r:embed="rId4">
            <a:alphaModFix/>
          </a:blip>
          <a:srcRect b="0" l="0" r="0" t="0"/>
          <a:stretch/>
        </p:blipFill>
        <p:spPr>
          <a:xfrm>
            <a:off x="9494060" y="1367924"/>
            <a:ext cx="2103589" cy="4440908"/>
          </a:xfrm>
          <a:prstGeom prst="rect">
            <a:avLst/>
          </a:prstGeom>
          <a:noFill/>
          <a:ln>
            <a:noFill/>
          </a:ln>
          <a:effectLst>
            <a:outerShdw blurRad="88900" rotWithShape="0" algn="ctr">
              <a:srgbClr val="000000">
                <a:alpha val="12941"/>
              </a:srgbClr>
            </a:outerShdw>
          </a:effectLst>
        </p:spPr>
      </p:pic>
      <p:pic>
        <p:nvPicPr>
          <p:cNvPr descr="텍스트이(가) 표시된 사진&#10;&#10;자동 생성된 설명" id="344" name="Google Shape;344;p18"/>
          <p:cNvPicPr preferRelativeResize="0"/>
          <p:nvPr/>
        </p:nvPicPr>
        <p:blipFill rotWithShape="1">
          <a:blip r:embed="rId5">
            <a:alphaModFix/>
          </a:blip>
          <a:srcRect b="0" l="0" r="0" t="0"/>
          <a:stretch/>
        </p:blipFill>
        <p:spPr>
          <a:xfrm>
            <a:off x="5776836" y="1367924"/>
            <a:ext cx="2103589" cy="4440908"/>
          </a:xfrm>
          <a:prstGeom prst="rect">
            <a:avLst/>
          </a:prstGeom>
          <a:noFill/>
          <a:ln>
            <a:noFill/>
          </a:ln>
          <a:effectLst>
            <a:outerShdw blurRad="88900" rotWithShape="0" algn="ctr">
              <a:srgbClr val="000000">
                <a:alpha val="12941"/>
              </a:srgbClr>
            </a:outerShdw>
          </a:effectLst>
        </p:spPr>
      </p:pic>
      <p:pic>
        <p:nvPicPr>
          <p:cNvPr descr="텍스트이(가) 표시된 사진&#10;&#10;자동 생성된 설명" id="345" name="Google Shape;345;p18"/>
          <p:cNvPicPr preferRelativeResize="0"/>
          <p:nvPr/>
        </p:nvPicPr>
        <p:blipFill rotWithShape="1">
          <a:blip r:embed="rId6">
            <a:alphaModFix/>
          </a:blip>
          <a:srcRect b="0" l="0" r="0" t="0"/>
          <a:stretch/>
        </p:blipFill>
        <p:spPr>
          <a:xfrm>
            <a:off x="6980054" y="1367924"/>
            <a:ext cx="2103589" cy="4440908"/>
          </a:xfrm>
          <a:prstGeom prst="rect">
            <a:avLst/>
          </a:prstGeom>
          <a:noFill/>
          <a:ln>
            <a:noFill/>
          </a:ln>
          <a:effectLst>
            <a:outerShdw blurRad="88900" rotWithShape="0" algn="ctr">
              <a:srgbClr val="000000">
                <a:alpha val="12941"/>
              </a:srgbClr>
            </a:outerShdw>
          </a:effectLst>
        </p:spPr>
      </p:pic>
      <p:pic>
        <p:nvPicPr>
          <p:cNvPr id="346" name="Google Shape;346;p18"/>
          <p:cNvPicPr preferRelativeResize="0"/>
          <p:nvPr/>
        </p:nvPicPr>
        <p:blipFill rotWithShape="1">
          <a:blip r:embed="rId7">
            <a:alphaModFix/>
          </a:blip>
          <a:srcRect b="0" l="0" r="0" t="0"/>
          <a:stretch/>
        </p:blipFill>
        <p:spPr>
          <a:xfrm>
            <a:off x="3197594" y="1367925"/>
            <a:ext cx="2103588" cy="4440907"/>
          </a:xfrm>
          <a:prstGeom prst="rect">
            <a:avLst/>
          </a:prstGeom>
          <a:noFill/>
          <a:ln>
            <a:noFill/>
          </a:ln>
          <a:effectLst>
            <a:outerShdw blurRad="88900" rotWithShape="0" algn="ctr">
              <a:srgbClr val="000000">
                <a:alpha val="12941"/>
              </a:srgbClr>
            </a:outerShdw>
          </a:effectLst>
        </p:spPr>
      </p:pic>
      <p:sp>
        <p:nvSpPr>
          <p:cNvPr id="347" name="Google Shape;347;p18"/>
          <p:cNvSpPr/>
          <p:nvPr/>
        </p:nvSpPr>
        <p:spPr>
          <a:xfrm>
            <a:off x="2146084" y="4108254"/>
            <a:ext cx="141112" cy="141112"/>
          </a:xfrm>
          <a:prstGeom prst="ellipse">
            <a:avLst/>
          </a:prstGeom>
          <a:solidFill>
            <a:srgbClr val="CC3700">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D3D3D"/>
              </a:solidFill>
              <a:latin typeface="Arial"/>
              <a:ea typeface="Arial"/>
              <a:cs typeface="Arial"/>
              <a:sym typeface="Arial"/>
            </a:endParaRPr>
          </a:p>
        </p:txBody>
      </p:sp>
      <p:cxnSp>
        <p:nvCxnSpPr>
          <p:cNvPr id="348" name="Google Shape;348;p18"/>
          <p:cNvCxnSpPr>
            <a:stCxn id="347" idx="6"/>
          </p:cNvCxnSpPr>
          <p:nvPr/>
        </p:nvCxnSpPr>
        <p:spPr>
          <a:xfrm>
            <a:off x="2287196" y="4178810"/>
            <a:ext cx="919200" cy="0"/>
          </a:xfrm>
          <a:prstGeom prst="straightConnector1">
            <a:avLst/>
          </a:prstGeom>
          <a:noFill/>
          <a:ln cap="flat" cmpd="sng" w="28575">
            <a:solidFill>
              <a:srgbClr val="CC3700">
                <a:alpha val="64705"/>
              </a:srgbClr>
            </a:solidFill>
            <a:prstDash val="solid"/>
            <a:miter lim="800000"/>
            <a:headEnd len="sm" w="sm" type="none"/>
            <a:tailEnd len="med" w="med" type="triangle"/>
          </a:ln>
        </p:spPr>
      </p:cxnSp>
      <p:sp>
        <p:nvSpPr>
          <p:cNvPr id="349" name="Google Shape;349;p18"/>
          <p:cNvSpPr/>
          <p:nvPr/>
        </p:nvSpPr>
        <p:spPr>
          <a:xfrm>
            <a:off x="4573618" y="5227061"/>
            <a:ext cx="141112" cy="141112"/>
          </a:xfrm>
          <a:prstGeom prst="ellipse">
            <a:avLst/>
          </a:prstGeom>
          <a:solidFill>
            <a:srgbClr val="CC3700">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C96E66"/>
                </a:solidFill>
                <a:latin typeface="Arial"/>
                <a:ea typeface="Arial"/>
                <a:cs typeface="Arial"/>
                <a:sym typeface="Arial"/>
              </a:rPr>
              <a:t>   </a:t>
            </a:r>
            <a:endParaRPr/>
          </a:p>
        </p:txBody>
      </p:sp>
      <p:cxnSp>
        <p:nvCxnSpPr>
          <p:cNvPr id="350" name="Google Shape;350;p18"/>
          <p:cNvCxnSpPr>
            <a:stCxn id="349" idx="6"/>
            <a:endCxn id="344" idx="1"/>
          </p:cNvCxnSpPr>
          <p:nvPr/>
        </p:nvCxnSpPr>
        <p:spPr>
          <a:xfrm flipH="1" rot="10800000">
            <a:off x="4714730" y="3588517"/>
            <a:ext cx="1062000" cy="1709100"/>
          </a:xfrm>
          <a:prstGeom prst="bentConnector3">
            <a:avLst>
              <a:gd fmla="val 70713" name="adj1"/>
            </a:avLst>
          </a:prstGeom>
          <a:noFill/>
          <a:ln cap="flat" cmpd="sng" w="28575">
            <a:solidFill>
              <a:srgbClr val="CC3700">
                <a:alpha val="64705"/>
              </a:srgbClr>
            </a:solidFill>
            <a:prstDash val="solid"/>
            <a:miter lim="800000"/>
            <a:headEnd len="sm" w="sm" type="none"/>
            <a:tailEnd len="med" w="med" type="triangle"/>
          </a:ln>
        </p:spPr>
      </p:cxnSp>
      <p:sp>
        <p:nvSpPr>
          <p:cNvPr id="351" name="Google Shape;351;p18"/>
          <p:cNvSpPr/>
          <p:nvPr/>
        </p:nvSpPr>
        <p:spPr>
          <a:xfrm>
            <a:off x="7963877" y="5286042"/>
            <a:ext cx="141112" cy="141112"/>
          </a:xfrm>
          <a:prstGeom prst="ellipse">
            <a:avLst/>
          </a:prstGeom>
          <a:solidFill>
            <a:srgbClr val="CC3700">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96E66"/>
              </a:solidFill>
              <a:latin typeface="Arial"/>
              <a:ea typeface="Arial"/>
              <a:cs typeface="Arial"/>
              <a:sym typeface="Arial"/>
            </a:endParaRPr>
          </a:p>
        </p:txBody>
      </p:sp>
      <p:cxnSp>
        <p:nvCxnSpPr>
          <p:cNvPr id="352" name="Google Shape;352;p18"/>
          <p:cNvCxnSpPr>
            <a:stCxn id="351" idx="6"/>
            <a:endCxn id="343" idx="1"/>
          </p:cNvCxnSpPr>
          <p:nvPr/>
        </p:nvCxnSpPr>
        <p:spPr>
          <a:xfrm flipH="1" rot="10800000">
            <a:off x="8104989" y="3588398"/>
            <a:ext cx="1389000" cy="1768200"/>
          </a:xfrm>
          <a:prstGeom prst="bentConnector3">
            <a:avLst>
              <a:gd fmla="val 80835" name="adj1"/>
            </a:avLst>
          </a:prstGeom>
          <a:noFill/>
          <a:ln cap="flat" cmpd="sng" w="28575">
            <a:solidFill>
              <a:srgbClr val="CC3700">
                <a:alpha val="64705"/>
              </a:srgbClr>
            </a:solidFill>
            <a:prstDash val="solid"/>
            <a:miter lim="800000"/>
            <a:headEnd len="sm" w="sm" type="none"/>
            <a:tailEnd len="med" w="med" type="triangle"/>
          </a:ln>
        </p:spPr>
      </p:cxnSp>
      <p:sp>
        <p:nvSpPr>
          <p:cNvPr id="353" name="Google Shape;353;p18"/>
          <p:cNvSpPr/>
          <p:nvPr/>
        </p:nvSpPr>
        <p:spPr>
          <a:xfrm>
            <a:off x="9982133" y="5258891"/>
            <a:ext cx="218564" cy="218564"/>
          </a:xfrm>
          <a:prstGeom prst="ellipse">
            <a:avLst/>
          </a:prstGeom>
          <a:solidFill>
            <a:srgbClr val="CC37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96E66"/>
              </a:solidFill>
              <a:latin typeface="Arial"/>
              <a:ea typeface="Arial"/>
              <a:cs typeface="Arial"/>
              <a:sym typeface="Arial"/>
            </a:endParaRPr>
          </a:p>
        </p:txBody>
      </p:sp>
      <p:cxnSp>
        <p:nvCxnSpPr>
          <p:cNvPr id="354" name="Google Shape;354;p18"/>
          <p:cNvCxnSpPr>
            <a:stCxn id="353" idx="4"/>
            <a:endCxn id="346" idx="2"/>
          </p:cNvCxnSpPr>
          <p:nvPr/>
        </p:nvCxnSpPr>
        <p:spPr>
          <a:xfrm rot="5400000">
            <a:off x="7004715" y="2722255"/>
            <a:ext cx="331500" cy="5841900"/>
          </a:xfrm>
          <a:prstGeom prst="bentConnector3">
            <a:avLst>
              <a:gd fmla="val 168922" name="adj1"/>
            </a:avLst>
          </a:prstGeom>
          <a:noFill/>
          <a:ln cap="flat" cmpd="sng" w="28575">
            <a:solidFill>
              <a:srgbClr val="CC3700">
                <a:alpha val="64705"/>
              </a:srgbClr>
            </a:solidFill>
            <a:prstDash val="solid"/>
            <a:miter lim="800000"/>
            <a:headEnd len="sm" w="sm" type="none"/>
            <a:tailEnd len="med" w="med" type="triangle"/>
          </a:ln>
        </p:spPr>
      </p:cxnSp>
      <p:sp>
        <p:nvSpPr>
          <p:cNvPr id="355" name="Google Shape;355;p18"/>
          <p:cNvSpPr txBox="1"/>
          <p:nvPr/>
        </p:nvSpPr>
        <p:spPr>
          <a:xfrm>
            <a:off x="1027687" y="998265"/>
            <a:ext cx="102463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2"/>
                </a:solidFill>
                <a:latin typeface="Arial"/>
                <a:ea typeface="Arial"/>
                <a:cs typeface="Arial"/>
                <a:sym typeface="Arial"/>
              </a:rPr>
              <a:t>&lt; 메인 화면 &gt;</a:t>
            </a:r>
            <a:endParaRPr sz="1400">
              <a:solidFill>
                <a:schemeClr val="dk2"/>
              </a:solidFill>
              <a:latin typeface="Arial"/>
              <a:ea typeface="Arial"/>
              <a:cs typeface="Arial"/>
              <a:sym typeface="Arial"/>
            </a:endParaRPr>
          </a:p>
        </p:txBody>
      </p:sp>
      <p:sp>
        <p:nvSpPr>
          <p:cNvPr id="356" name="Google Shape;356;p18"/>
          <p:cNvSpPr txBox="1"/>
          <p:nvPr/>
        </p:nvSpPr>
        <p:spPr>
          <a:xfrm>
            <a:off x="3422879" y="998265"/>
            <a:ext cx="165301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2"/>
                </a:solidFill>
                <a:latin typeface="Arial"/>
                <a:ea typeface="Arial"/>
                <a:cs typeface="Arial"/>
                <a:sym typeface="Arial"/>
              </a:rPr>
              <a:t>&lt; 알약 촬영 안내 화면 &gt;</a:t>
            </a:r>
            <a:endParaRPr sz="1400">
              <a:solidFill>
                <a:schemeClr val="dk2"/>
              </a:solidFill>
              <a:latin typeface="Arial"/>
              <a:ea typeface="Arial"/>
              <a:cs typeface="Arial"/>
              <a:sym typeface="Arial"/>
            </a:endParaRPr>
          </a:p>
        </p:txBody>
      </p:sp>
      <p:sp>
        <p:nvSpPr>
          <p:cNvPr id="357" name="Google Shape;357;p18"/>
          <p:cNvSpPr txBox="1"/>
          <p:nvPr/>
        </p:nvSpPr>
        <p:spPr>
          <a:xfrm>
            <a:off x="6500988" y="998264"/>
            <a:ext cx="133882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2"/>
                </a:solidFill>
                <a:latin typeface="Arial"/>
                <a:ea typeface="Arial"/>
                <a:cs typeface="Arial"/>
                <a:sym typeface="Arial"/>
              </a:rPr>
              <a:t>&lt; 알약 촬영 화면 &gt;</a:t>
            </a:r>
            <a:endParaRPr sz="1400">
              <a:solidFill>
                <a:schemeClr val="dk2"/>
              </a:solidFill>
              <a:latin typeface="Arial"/>
              <a:ea typeface="Arial"/>
              <a:cs typeface="Arial"/>
              <a:sym typeface="Arial"/>
            </a:endParaRPr>
          </a:p>
        </p:txBody>
      </p:sp>
      <p:sp>
        <p:nvSpPr>
          <p:cNvPr id="358" name="Google Shape;358;p18"/>
          <p:cNvSpPr txBox="1"/>
          <p:nvPr/>
        </p:nvSpPr>
        <p:spPr>
          <a:xfrm>
            <a:off x="9719345" y="1023045"/>
            <a:ext cx="165301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2"/>
                </a:solidFill>
                <a:latin typeface="Arial"/>
                <a:ea typeface="Arial"/>
                <a:cs typeface="Arial"/>
                <a:sym typeface="Arial"/>
              </a:rPr>
              <a:t>&lt; 촬영 결과 확인 화면 &gt;</a:t>
            </a:r>
            <a:endParaRPr sz="1400">
              <a:solidFill>
                <a:schemeClr val="dk2"/>
              </a:solidFill>
              <a:latin typeface="Arial"/>
              <a:ea typeface="Arial"/>
              <a:cs typeface="Arial"/>
              <a:sym typeface="Arial"/>
            </a:endParaRPr>
          </a:p>
        </p:txBody>
      </p:sp>
      <p:pic>
        <p:nvPicPr>
          <p:cNvPr id="359" name="Google Shape;359;p18"/>
          <p:cNvPicPr preferRelativeResize="0"/>
          <p:nvPr/>
        </p:nvPicPr>
        <p:blipFill rotWithShape="1">
          <a:blip r:embed="rId8">
            <a:alphaModFix/>
          </a:blip>
          <a:srcRect b="0" l="0" r="0" t="0"/>
          <a:stretch/>
        </p:blipFill>
        <p:spPr>
          <a:xfrm>
            <a:off x="11351305" y="136980"/>
            <a:ext cx="653851" cy="653851"/>
          </a:xfrm>
          <a:prstGeom prst="rect">
            <a:avLst/>
          </a:prstGeom>
          <a:noFill/>
          <a:ln>
            <a:noFill/>
          </a:ln>
        </p:spPr>
      </p:pic>
      <p:sp>
        <p:nvSpPr>
          <p:cNvPr id="360" name="Google Shape;360;p18"/>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1" name="Google Shape;361;p18"/>
          <p:cNvSpPr/>
          <p:nvPr/>
        </p:nvSpPr>
        <p:spPr>
          <a:xfrm>
            <a:off x="9811799" y="6586150"/>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 name="Google Shape;362;p18"/>
          <p:cNvSpPr/>
          <p:nvPr/>
        </p:nvSpPr>
        <p:spPr>
          <a:xfrm>
            <a:off x="6757790" y="5284564"/>
            <a:ext cx="141112" cy="141112"/>
          </a:xfrm>
          <a:prstGeom prst="ellipse">
            <a:avLst/>
          </a:prstGeom>
          <a:solidFill>
            <a:srgbClr val="CC3700">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C96E66"/>
                </a:solidFill>
                <a:latin typeface="Arial"/>
                <a:ea typeface="Arial"/>
                <a:cs typeface="Arial"/>
                <a:sym typeface="Arial"/>
              </a:rPr>
              <a:t>   </a:t>
            </a:r>
            <a:endParaRPr/>
          </a:p>
        </p:txBody>
      </p:sp>
      <p:sp>
        <p:nvSpPr>
          <p:cNvPr id="363" name="Google Shape;363;p18"/>
          <p:cNvSpPr txBox="1"/>
          <p:nvPr/>
        </p:nvSpPr>
        <p:spPr>
          <a:xfrm>
            <a:off x="379394" y="203501"/>
            <a:ext cx="3488413"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프로젝트 소개</a:t>
            </a:r>
            <a:endParaRPr sz="1800">
              <a:solidFill>
                <a:srgbClr val="CC3700"/>
              </a:solidFill>
              <a:latin typeface="Do Hyeon"/>
              <a:ea typeface="Do Hyeon"/>
              <a:cs typeface="Do Hyeon"/>
              <a:sym typeface="Do Hyeon"/>
            </a:endParaRPr>
          </a:p>
          <a:p>
            <a:pPr indent="0" lvl="0" marL="0" marR="0" rtl="0" algn="l">
              <a:spcBef>
                <a:spcPts val="0"/>
              </a:spcBef>
              <a:spcAft>
                <a:spcPts val="0"/>
              </a:spcAft>
              <a:buNone/>
            </a:pPr>
            <a:r>
              <a:rPr lang="ko-KR" sz="1800">
                <a:solidFill>
                  <a:srgbClr val="181818"/>
                </a:solidFill>
                <a:latin typeface="Do Hyeon"/>
                <a:ea typeface="Do Hyeon"/>
                <a:cs typeface="Do Hyeon"/>
                <a:sym typeface="Do Hyeon"/>
              </a:rPr>
              <a:t>UI DESIGN – 알약 이미지 검색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3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3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3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3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300"/>
                                        <p:tgtEl>
                                          <p:spTgt spid="357"/>
                                        </p:tgtEl>
                                      </p:cBhvr>
                                    </p:animEffec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300"/>
                                        <p:tgtEl>
                                          <p:spTgt spid="344"/>
                                        </p:tgtEl>
                                      </p:cBhvr>
                                    </p:animEffec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300"/>
                                        <p:tgtEl>
                                          <p:spTgt spid="345"/>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3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3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3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300"/>
                                        <p:tgtEl>
                                          <p:spTgt spid="343"/>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3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3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3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9"/>
          <p:cNvSpPr/>
          <p:nvPr/>
        </p:nvSpPr>
        <p:spPr>
          <a:xfrm>
            <a:off x="398313" y="2838037"/>
            <a:ext cx="3696719" cy="3696719"/>
          </a:xfrm>
          <a:prstGeom prst="ellipse">
            <a:avLst/>
          </a:prstGeom>
          <a:solidFill>
            <a:schemeClr val="accent3">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0" name="Google Shape;370;p19"/>
          <p:cNvSpPr/>
          <p:nvPr/>
        </p:nvSpPr>
        <p:spPr>
          <a:xfrm>
            <a:off x="6941360" y="582312"/>
            <a:ext cx="3696719" cy="3696719"/>
          </a:xfrm>
          <a:prstGeom prst="ellipse">
            <a:avLst/>
          </a:prstGeom>
          <a:solidFill>
            <a:srgbClr val="FFBD51">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1" name="Google Shape;371;p19"/>
          <p:cNvSpPr/>
          <p:nvPr/>
        </p:nvSpPr>
        <p:spPr>
          <a:xfrm>
            <a:off x="9071490" y="1495219"/>
            <a:ext cx="2783812" cy="2783812"/>
          </a:xfrm>
          <a:prstGeom prst="ellipse">
            <a:avLst/>
          </a:prstGeom>
          <a:solidFill>
            <a:srgbClr val="F59E7A">
              <a:alpha val="4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72" name="Google Shape;372;p19"/>
          <p:cNvCxnSpPr/>
          <p:nvPr/>
        </p:nvCxnSpPr>
        <p:spPr>
          <a:xfrm>
            <a:off x="6096000" y="1265275"/>
            <a:ext cx="0" cy="4656554"/>
          </a:xfrm>
          <a:prstGeom prst="straightConnector1">
            <a:avLst/>
          </a:prstGeom>
          <a:noFill/>
          <a:ln cap="flat" cmpd="sng" w="9525">
            <a:solidFill>
              <a:schemeClr val="accent6"/>
            </a:solidFill>
            <a:prstDash val="solid"/>
            <a:miter lim="800000"/>
            <a:headEnd len="sm" w="sm" type="none"/>
            <a:tailEnd len="sm" w="sm" type="none"/>
          </a:ln>
        </p:spPr>
      </p:cxnSp>
      <p:pic>
        <p:nvPicPr>
          <p:cNvPr descr="텍스트이(가) 표시된 사진&#10;&#10;자동 생성된 설명" id="373" name="Google Shape;373;p19"/>
          <p:cNvPicPr preferRelativeResize="0"/>
          <p:nvPr/>
        </p:nvPicPr>
        <p:blipFill rotWithShape="1">
          <a:blip r:embed="rId3">
            <a:alphaModFix/>
          </a:blip>
          <a:srcRect b="0" l="0" r="0" t="0"/>
          <a:stretch/>
        </p:blipFill>
        <p:spPr>
          <a:xfrm>
            <a:off x="9199376" y="1636803"/>
            <a:ext cx="1939956" cy="4095462"/>
          </a:xfrm>
          <a:prstGeom prst="rect">
            <a:avLst/>
          </a:prstGeom>
          <a:noFill/>
          <a:ln>
            <a:noFill/>
          </a:ln>
          <a:effectLst>
            <a:outerShdw blurRad="88900" rotWithShape="0" algn="ctr">
              <a:srgbClr val="000000">
                <a:alpha val="12941"/>
              </a:srgbClr>
            </a:outerShdw>
          </a:effectLst>
        </p:spPr>
      </p:pic>
      <p:pic>
        <p:nvPicPr>
          <p:cNvPr descr="텍스트이(가) 표시된 사진&#10;&#10;자동 생성된 설명" id="374" name="Google Shape;374;p19"/>
          <p:cNvPicPr preferRelativeResize="0"/>
          <p:nvPr/>
        </p:nvPicPr>
        <p:blipFill rotWithShape="1">
          <a:blip r:embed="rId4">
            <a:alphaModFix/>
          </a:blip>
          <a:srcRect b="0" l="0" r="0" t="0"/>
          <a:stretch/>
        </p:blipFill>
        <p:spPr>
          <a:xfrm>
            <a:off x="6713268" y="1636803"/>
            <a:ext cx="1939955" cy="4095459"/>
          </a:xfrm>
          <a:prstGeom prst="rect">
            <a:avLst/>
          </a:prstGeom>
          <a:noFill/>
          <a:ln>
            <a:noFill/>
          </a:ln>
          <a:effectLst>
            <a:outerShdw blurRad="88900" rotWithShape="0" algn="ctr">
              <a:srgbClr val="000000">
                <a:alpha val="12941"/>
              </a:srgbClr>
            </a:outerShdw>
          </a:effectLst>
        </p:spPr>
      </p:pic>
      <p:pic>
        <p:nvPicPr>
          <p:cNvPr descr="텍스트이(가) 표시된 사진&#10;&#10;자동 생성된 설명" id="375" name="Google Shape;375;p19"/>
          <p:cNvPicPr preferRelativeResize="0"/>
          <p:nvPr/>
        </p:nvPicPr>
        <p:blipFill rotWithShape="1">
          <a:blip r:embed="rId4">
            <a:alphaModFix/>
          </a:blip>
          <a:srcRect b="0" l="0" r="0" t="0"/>
          <a:stretch/>
        </p:blipFill>
        <p:spPr>
          <a:xfrm>
            <a:off x="1102664" y="1636803"/>
            <a:ext cx="1939955" cy="4095459"/>
          </a:xfrm>
          <a:prstGeom prst="rect">
            <a:avLst/>
          </a:prstGeom>
          <a:noFill/>
          <a:ln>
            <a:noFill/>
          </a:ln>
          <a:effectLst>
            <a:outerShdw blurRad="88900" rotWithShape="0" algn="ctr">
              <a:srgbClr val="000000">
                <a:alpha val="12941"/>
              </a:srgbClr>
            </a:outerShdw>
          </a:effectLst>
        </p:spPr>
      </p:pic>
      <p:pic>
        <p:nvPicPr>
          <p:cNvPr id="376" name="Google Shape;376;p19"/>
          <p:cNvPicPr preferRelativeResize="0"/>
          <p:nvPr/>
        </p:nvPicPr>
        <p:blipFill rotWithShape="1">
          <a:blip r:embed="rId5">
            <a:alphaModFix/>
          </a:blip>
          <a:srcRect b="0" l="0" r="0" t="0"/>
          <a:stretch/>
        </p:blipFill>
        <p:spPr>
          <a:xfrm>
            <a:off x="3538782" y="1636803"/>
            <a:ext cx="1939951" cy="4095450"/>
          </a:xfrm>
          <a:prstGeom prst="rect">
            <a:avLst/>
          </a:prstGeom>
          <a:noFill/>
          <a:ln>
            <a:noFill/>
          </a:ln>
          <a:effectLst>
            <a:outerShdw blurRad="88900" rotWithShape="0" algn="ctr">
              <a:srgbClr val="000000">
                <a:alpha val="12941"/>
              </a:srgbClr>
            </a:outerShdw>
          </a:effectLst>
        </p:spPr>
      </p:pic>
      <p:cxnSp>
        <p:nvCxnSpPr>
          <p:cNvPr id="377" name="Google Shape;377;p19"/>
          <p:cNvCxnSpPr>
            <a:stCxn id="375" idx="3"/>
            <a:endCxn id="376" idx="1"/>
          </p:cNvCxnSpPr>
          <p:nvPr/>
        </p:nvCxnSpPr>
        <p:spPr>
          <a:xfrm>
            <a:off x="3042619" y="3684533"/>
            <a:ext cx="496200" cy="0"/>
          </a:xfrm>
          <a:prstGeom prst="straightConnector1">
            <a:avLst/>
          </a:prstGeom>
          <a:noFill/>
          <a:ln cap="flat" cmpd="sng" w="28575">
            <a:solidFill>
              <a:schemeClr val="accent1">
                <a:alpha val="64705"/>
              </a:schemeClr>
            </a:solidFill>
            <a:prstDash val="solid"/>
            <a:miter lim="800000"/>
            <a:headEnd len="sm" w="sm" type="none"/>
            <a:tailEnd len="med" w="med" type="triangle"/>
          </a:ln>
        </p:spPr>
      </p:cxnSp>
      <p:cxnSp>
        <p:nvCxnSpPr>
          <p:cNvPr id="378" name="Google Shape;378;p19"/>
          <p:cNvCxnSpPr>
            <a:stCxn id="374" idx="3"/>
            <a:endCxn id="373" idx="1"/>
          </p:cNvCxnSpPr>
          <p:nvPr/>
        </p:nvCxnSpPr>
        <p:spPr>
          <a:xfrm>
            <a:off x="8653223" y="3684533"/>
            <a:ext cx="546300" cy="0"/>
          </a:xfrm>
          <a:prstGeom prst="straightConnector1">
            <a:avLst/>
          </a:prstGeom>
          <a:noFill/>
          <a:ln cap="flat" cmpd="sng" w="28575">
            <a:solidFill>
              <a:schemeClr val="accent1">
                <a:alpha val="64705"/>
              </a:schemeClr>
            </a:solidFill>
            <a:prstDash val="solid"/>
            <a:miter lim="800000"/>
            <a:headEnd len="sm" w="sm" type="none"/>
            <a:tailEnd len="med" w="med" type="triangle"/>
          </a:ln>
        </p:spPr>
      </p:cxnSp>
      <p:sp>
        <p:nvSpPr>
          <p:cNvPr id="379" name="Google Shape;379;p19"/>
          <p:cNvSpPr txBox="1"/>
          <p:nvPr/>
        </p:nvSpPr>
        <p:spPr>
          <a:xfrm>
            <a:off x="2693421" y="1038712"/>
            <a:ext cx="119455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&lt; 검색 </a:t>
            </a:r>
            <a:r>
              <a:rPr lang="ko-KR" sz="1400">
                <a:solidFill>
                  <a:srgbClr val="CC3700"/>
                </a:solidFill>
                <a:latin typeface="Arial"/>
                <a:ea typeface="Arial"/>
                <a:cs typeface="Arial"/>
                <a:sym typeface="Arial"/>
              </a:rPr>
              <a:t>성공</a:t>
            </a:r>
            <a:r>
              <a:rPr lang="ko-KR" sz="1400">
                <a:solidFill>
                  <a:schemeClr val="dk1"/>
                </a:solidFill>
                <a:latin typeface="Arial"/>
                <a:ea typeface="Arial"/>
                <a:cs typeface="Arial"/>
                <a:sym typeface="Arial"/>
              </a:rPr>
              <a:t> 시 &gt;</a:t>
            </a:r>
            <a:endParaRPr sz="1400">
              <a:solidFill>
                <a:schemeClr val="dk1"/>
              </a:solidFill>
              <a:latin typeface="Arial"/>
              <a:ea typeface="Arial"/>
              <a:cs typeface="Arial"/>
              <a:sym typeface="Arial"/>
            </a:endParaRPr>
          </a:p>
        </p:txBody>
      </p:sp>
      <p:sp>
        <p:nvSpPr>
          <p:cNvPr id="380" name="Google Shape;380;p19"/>
          <p:cNvSpPr txBox="1"/>
          <p:nvPr/>
        </p:nvSpPr>
        <p:spPr>
          <a:xfrm>
            <a:off x="8334766" y="1038019"/>
            <a:ext cx="119455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&lt; 검색 </a:t>
            </a:r>
            <a:r>
              <a:rPr lang="ko-KR" sz="1400">
                <a:solidFill>
                  <a:srgbClr val="CC3700"/>
                </a:solidFill>
                <a:latin typeface="Arial"/>
                <a:ea typeface="Arial"/>
                <a:cs typeface="Arial"/>
                <a:sym typeface="Arial"/>
              </a:rPr>
              <a:t>실패</a:t>
            </a:r>
            <a:r>
              <a:rPr lang="ko-KR" sz="1400">
                <a:solidFill>
                  <a:schemeClr val="dk1"/>
                </a:solidFill>
                <a:latin typeface="Arial"/>
                <a:ea typeface="Arial"/>
                <a:cs typeface="Arial"/>
                <a:sym typeface="Arial"/>
              </a:rPr>
              <a:t> 시 &gt;</a:t>
            </a:r>
            <a:endParaRPr sz="1400">
              <a:solidFill>
                <a:schemeClr val="dk1"/>
              </a:solidFill>
              <a:latin typeface="Arial"/>
              <a:ea typeface="Arial"/>
              <a:cs typeface="Arial"/>
              <a:sym typeface="Arial"/>
            </a:endParaRPr>
          </a:p>
        </p:txBody>
      </p:sp>
      <p:sp>
        <p:nvSpPr>
          <p:cNvPr id="381" name="Google Shape;381;p19"/>
          <p:cNvSpPr/>
          <p:nvPr/>
        </p:nvSpPr>
        <p:spPr>
          <a:xfrm>
            <a:off x="1404885" y="5490288"/>
            <a:ext cx="112804" cy="112804"/>
          </a:xfrm>
          <a:prstGeom prst="ellipse">
            <a:avLst/>
          </a:prstGeom>
          <a:solidFill>
            <a:srgbClr val="CC3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96E66"/>
              </a:solidFill>
              <a:latin typeface="Arial"/>
              <a:ea typeface="Arial"/>
              <a:cs typeface="Arial"/>
              <a:sym typeface="Arial"/>
            </a:endParaRPr>
          </a:p>
        </p:txBody>
      </p:sp>
      <p:cxnSp>
        <p:nvCxnSpPr>
          <p:cNvPr id="382" name="Google Shape;382;p19"/>
          <p:cNvCxnSpPr>
            <a:stCxn id="383" idx="3"/>
            <a:endCxn id="381" idx="3"/>
          </p:cNvCxnSpPr>
          <p:nvPr/>
        </p:nvCxnSpPr>
        <p:spPr>
          <a:xfrm flipH="1" rot="10800000">
            <a:off x="1067731" y="5586646"/>
            <a:ext cx="353700" cy="367800"/>
          </a:xfrm>
          <a:prstGeom prst="straightConnector1">
            <a:avLst/>
          </a:prstGeom>
          <a:noFill/>
          <a:ln cap="flat" cmpd="sng" w="9525">
            <a:solidFill>
              <a:srgbClr val="CC3700"/>
            </a:solidFill>
            <a:prstDash val="solid"/>
            <a:miter lim="800000"/>
            <a:headEnd len="sm" w="sm" type="none"/>
            <a:tailEnd len="sm" w="sm" type="none"/>
          </a:ln>
        </p:spPr>
      </p:cxnSp>
      <p:sp>
        <p:nvSpPr>
          <p:cNvPr id="383" name="Google Shape;383;p19"/>
          <p:cNvSpPr txBox="1"/>
          <p:nvPr/>
        </p:nvSpPr>
        <p:spPr>
          <a:xfrm>
            <a:off x="-321039" y="5831335"/>
            <a:ext cx="1388770" cy="24622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ko-KR" sz="1000">
                <a:solidFill>
                  <a:schemeClr val="dk2"/>
                </a:solidFill>
                <a:latin typeface="Arial"/>
                <a:ea typeface="Arial"/>
                <a:cs typeface="Arial"/>
                <a:sym typeface="Arial"/>
              </a:rPr>
              <a:t>검색 로딩 화면 </a:t>
            </a:r>
            <a:endParaRPr/>
          </a:p>
        </p:txBody>
      </p:sp>
      <p:pic>
        <p:nvPicPr>
          <p:cNvPr id="384" name="Google Shape;384;p19"/>
          <p:cNvPicPr preferRelativeResize="0"/>
          <p:nvPr/>
        </p:nvPicPr>
        <p:blipFill rotWithShape="1">
          <a:blip r:embed="rId6">
            <a:alphaModFix/>
          </a:blip>
          <a:srcRect b="0" l="0" r="0" t="0"/>
          <a:stretch/>
        </p:blipFill>
        <p:spPr>
          <a:xfrm>
            <a:off x="11351305" y="136980"/>
            <a:ext cx="653851" cy="653851"/>
          </a:xfrm>
          <a:prstGeom prst="rect">
            <a:avLst/>
          </a:prstGeom>
          <a:noFill/>
          <a:ln>
            <a:noFill/>
          </a:ln>
        </p:spPr>
      </p:pic>
      <p:sp>
        <p:nvSpPr>
          <p:cNvPr id="385" name="Google Shape;385;p19"/>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6" name="Google Shape;386;p19"/>
          <p:cNvSpPr txBox="1"/>
          <p:nvPr/>
        </p:nvSpPr>
        <p:spPr>
          <a:xfrm>
            <a:off x="379394" y="203501"/>
            <a:ext cx="3488413"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프로젝트 소개</a:t>
            </a:r>
            <a:endParaRPr sz="1800">
              <a:solidFill>
                <a:srgbClr val="CC3700"/>
              </a:solidFill>
              <a:latin typeface="Do Hyeon"/>
              <a:ea typeface="Do Hyeon"/>
              <a:cs typeface="Do Hyeon"/>
              <a:sym typeface="Do Hyeon"/>
            </a:endParaRPr>
          </a:p>
          <a:p>
            <a:pPr indent="0" lvl="0" marL="0" marR="0" rtl="0" algn="l">
              <a:spcBef>
                <a:spcPts val="0"/>
              </a:spcBef>
              <a:spcAft>
                <a:spcPts val="0"/>
              </a:spcAft>
              <a:buNone/>
            </a:pPr>
            <a:r>
              <a:rPr lang="ko-KR" sz="1800">
                <a:solidFill>
                  <a:srgbClr val="181818"/>
                </a:solidFill>
                <a:latin typeface="Do Hyeon"/>
                <a:ea typeface="Do Hyeon"/>
                <a:cs typeface="Do Hyeon"/>
                <a:sym typeface="Do Hyeon"/>
              </a:rPr>
              <a:t>UI DESIGN – 알약 이미지 검색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txBox="1"/>
          <p:nvPr/>
        </p:nvSpPr>
        <p:spPr>
          <a:xfrm>
            <a:off x="9949078" y="6611664"/>
            <a:ext cx="2242922" cy="21544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ko-KR" sz="800">
                <a:solidFill>
                  <a:schemeClr val="accent6"/>
                </a:solidFill>
                <a:latin typeface="Arial"/>
                <a:ea typeface="Arial"/>
                <a:cs typeface="Arial"/>
                <a:sym typeface="Arial"/>
              </a:rPr>
              <a:t>Copyrightⓒ. Saebyeol Yu. All Rights Reserved.</a:t>
            </a:r>
            <a:endParaRPr sz="800">
              <a:solidFill>
                <a:schemeClr val="accent6"/>
              </a:solidFill>
              <a:latin typeface="Arial"/>
              <a:ea typeface="Arial"/>
              <a:cs typeface="Arial"/>
              <a:sym typeface="Arial"/>
            </a:endParaRPr>
          </a:p>
        </p:txBody>
      </p:sp>
      <p:sp>
        <p:nvSpPr>
          <p:cNvPr id="99" name="Google Shape;99;p2"/>
          <p:cNvSpPr/>
          <p:nvPr/>
        </p:nvSpPr>
        <p:spPr>
          <a:xfrm>
            <a:off x="5941352" y="3409216"/>
            <a:ext cx="1947992" cy="495029"/>
          </a:xfrm>
          <a:prstGeom prst="rect">
            <a:avLst/>
          </a:prstGeom>
          <a:solidFill>
            <a:srgbClr val="B340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 name="Google Shape;100;p2"/>
          <p:cNvSpPr/>
          <p:nvPr/>
        </p:nvSpPr>
        <p:spPr>
          <a:xfrm>
            <a:off x="2775423" y="3395120"/>
            <a:ext cx="1616696" cy="523219"/>
          </a:xfrm>
          <a:prstGeom prst="rect">
            <a:avLst/>
          </a:prstGeom>
          <a:solidFill>
            <a:srgbClr val="B340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 name="Google Shape;101;p2"/>
          <p:cNvSpPr txBox="1"/>
          <p:nvPr/>
        </p:nvSpPr>
        <p:spPr>
          <a:xfrm>
            <a:off x="5177307" y="3409216"/>
            <a:ext cx="5474352" cy="5232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2800">
                <a:solidFill>
                  <a:schemeClr val="dk1"/>
                </a:solidFill>
                <a:latin typeface="Arial"/>
                <a:ea typeface="Arial"/>
                <a:cs typeface="Arial"/>
                <a:sym typeface="Arial"/>
              </a:rPr>
              <a:t>알약  </a:t>
            </a:r>
            <a:r>
              <a:rPr lang="ko-KR" sz="2800">
                <a:solidFill>
                  <a:schemeClr val="lt1"/>
                </a:solidFill>
                <a:latin typeface="Do Hyeon"/>
                <a:ea typeface="Do Hyeon"/>
                <a:cs typeface="Do Hyeon"/>
                <a:sym typeface="Do Hyeon"/>
              </a:rPr>
              <a:t>이미지 검색</a:t>
            </a:r>
            <a:r>
              <a:rPr lang="ko-KR" sz="2800">
                <a:solidFill>
                  <a:schemeClr val="dk1"/>
                </a:solidFill>
                <a:latin typeface="Do Hyeon"/>
                <a:ea typeface="Do Hyeon"/>
                <a:cs typeface="Do Hyeon"/>
                <a:sym typeface="Do Hyeon"/>
              </a:rPr>
              <a:t>   </a:t>
            </a:r>
            <a:r>
              <a:rPr lang="ko-KR" sz="2800">
                <a:solidFill>
                  <a:schemeClr val="dk1"/>
                </a:solidFill>
                <a:latin typeface="Arial"/>
                <a:ea typeface="Arial"/>
                <a:cs typeface="Arial"/>
                <a:sym typeface="Arial"/>
              </a:rPr>
              <a:t>애플리케이션</a:t>
            </a:r>
            <a:endParaRPr sz="2800">
              <a:solidFill>
                <a:schemeClr val="dk1"/>
              </a:solidFill>
              <a:latin typeface="Arial"/>
              <a:ea typeface="Arial"/>
              <a:cs typeface="Arial"/>
              <a:sym typeface="Arial"/>
            </a:endParaRPr>
          </a:p>
        </p:txBody>
      </p:sp>
      <p:pic>
        <p:nvPicPr>
          <p:cNvPr descr="약 단색으로 채워진" id="102" name="Google Shape;102;p2"/>
          <p:cNvPicPr preferRelativeResize="0"/>
          <p:nvPr/>
        </p:nvPicPr>
        <p:blipFill rotWithShape="1">
          <a:blip r:embed="rId3">
            <a:alphaModFix/>
          </a:blip>
          <a:srcRect b="0" l="0" r="0" t="0"/>
          <a:stretch/>
        </p:blipFill>
        <p:spPr>
          <a:xfrm>
            <a:off x="1265277" y="2329109"/>
            <a:ext cx="1192488" cy="1192488"/>
          </a:xfrm>
          <a:prstGeom prst="rect">
            <a:avLst/>
          </a:prstGeom>
          <a:noFill/>
          <a:ln>
            <a:noFill/>
          </a:ln>
        </p:spPr>
      </p:pic>
      <p:pic>
        <p:nvPicPr>
          <p:cNvPr descr="돋보기 단색으로 채워진" id="103" name="Google Shape;103;p2"/>
          <p:cNvPicPr preferRelativeResize="0"/>
          <p:nvPr/>
        </p:nvPicPr>
        <p:blipFill rotWithShape="1">
          <a:blip r:embed="rId4">
            <a:alphaModFix/>
          </a:blip>
          <a:srcRect b="0" l="0" r="0" t="0"/>
          <a:stretch/>
        </p:blipFill>
        <p:spPr>
          <a:xfrm>
            <a:off x="10179716" y="3818749"/>
            <a:ext cx="943887" cy="943887"/>
          </a:xfrm>
          <a:prstGeom prst="rect">
            <a:avLst/>
          </a:prstGeom>
          <a:noFill/>
          <a:ln>
            <a:noFill/>
          </a:ln>
        </p:spPr>
      </p:pic>
      <p:pic>
        <p:nvPicPr>
          <p:cNvPr id="104" name="Google Shape;104;p2"/>
          <p:cNvPicPr preferRelativeResize="0"/>
          <p:nvPr/>
        </p:nvPicPr>
        <p:blipFill rotWithShape="1">
          <a:blip r:embed="rId5">
            <a:alphaModFix/>
          </a:blip>
          <a:srcRect b="0" l="0" r="0" t="0"/>
          <a:stretch/>
        </p:blipFill>
        <p:spPr>
          <a:xfrm>
            <a:off x="11351305" y="136980"/>
            <a:ext cx="653851" cy="653851"/>
          </a:xfrm>
          <a:prstGeom prst="rect">
            <a:avLst/>
          </a:prstGeom>
          <a:noFill/>
          <a:ln>
            <a:noFill/>
          </a:ln>
        </p:spPr>
      </p:pic>
      <p:sp>
        <p:nvSpPr>
          <p:cNvPr id="105" name="Google Shape;105;p2"/>
          <p:cNvSpPr/>
          <p:nvPr/>
        </p:nvSpPr>
        <p:spPr>
          <a:xfrm>
            <a:off x="9811799" y="6575361"/>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6" name="Google Shape;106;p2"/>
          <p:cNvSpPr txBox="1"/>
          <p:nvPr/>
        </p:nvSpPr>
        <p:spPr>
          <a:xfrm>
            <a:off x="2865576" y="3409216"/>
            <a:ext cx="2511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chemeClr val="lt1"/>
                </a:solidFill>
                <a:latin typeface="Do Hyeon"/>
                <a:ea typeface="Do Hyeon"/>
                <a:cs typeface="Do Hyeon"/>
                <a:sym typeface="Do Hyeon"/>
              </a:rPr>
              <a:t>인공지능</a:t>
            </a:r>
            <a:r>
              <a:rPr lang="ko-KR" sz="2800">
                <a:solidFill>
                  <a:schemeClr val="dk1"/>
                </a:solidFill>
                <a:latin typeface="Do Hyeon"/>
                <a:ea typeface="Do Hyeon"/>
                <a:cs typeface="Do Hyeon"/>
                <a:sym typeface="Do Hyeon"/>
              </a:rPr>
              <a:t>  </a:t>
            </a:r>
            <a:r>
              <a:rPr lang="ko-KR" sz="2800">
                <a:solidFill>
                  <a:schemeClr val="dk1"/>
                </a:solidFill>
                <a:latin typeface="Arial"/>
                <a:ea typeface="Arial"/>
                <a:cs typeface="Arial"/>
                <a:sym typeface="Arial"/>
              </a:rPr>
              <a:t>기반</a:t>
            </a:r>
            <a:endParaRPr sz="280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0"/>
          <p:cNvSpPr/>
          <p:nvPr/>
        </p:nvSpPr>
        <p:spPr>
          <a:xfrm>
            <a:off x="7393687" y="4364157"/>
            <a:ext cx="2034510" cy="2034510"/>
          </a:xfrm>
          <a:prstGeom prst="ellipse">
            <a:avLst/>
          </a:prstGeom>
          <a:solidFill>
            <a:srgbClr val="CC37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3" name="Google Shape;393;p20"/>
          <p:cNvSpPr/>
          <p:nvPr/>
        </p:nvSpPr>
        <p:spPr>
          <a:xfrm>
            <a:off x="732631" y="507892"/>
            <a:ext cx="3696719" cy="3696719"/>
          </a:xfrm>
          <a:prstGeom prst="ellipse">
            <a:avLst/>
          </a:prstGeom>
          <a:solidFill>
            <a:srgbClr val="FFBD51">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4" name="Google Shape;394;p20"/>
          <p:cNvPicPr preferRelativeResize="0"/>
          <p:nvPr/>
        </p:nvPicPr>
        <p:blipFill rotWithShape="1">
          <a:blip r:embed="rId3">
            <a:alphaModFix/>
          </a:blip>
          <a:srcRect b="0" l="0" r="0" t="0"/>
          <a:stretch/>
        </p:blipFill>
        <p:spPr>
          <a:xfrm>
            <a:off x="4560403" y="1401165"/>
            <a:ext cx="2286000" cy="4826000"/>
          </a:xfrm>
          <a:prstGeom prst="rect">
            <a:avLst/>
          </a:prstGeom>
          <a:noFill/>
          <a:ln>
            <a:noFill/>
          </a:ln>
          <a:effectLst>
            <a:outerShdw blurRad="88900" rotWithShape="0" algn="ctr">
              <a:srgbClr val="000000">
                <a:alpha val="12941"/>
              </a:srgbClr>
            </a:outerShdw>
          </a:effectLst>
        </p:spPr>
      </p:pic>
      <p:pic>
        <p:nvPicPr>
          <p:cNvPr id="395" name="Google Shape;395;p20"/>
          <p:cNvPicPr preferRelativeResize="0"/>
          <p:nvPr/>
        </p:nvPicPr>
        <p:blipFill rotWithShape="1">
          <a:blip r:embed="rId4">
            <a:alphaModFix/>
          </a:blip>
          <a:srcRect b="0" l="0" r="0" t="0"/>
          <a:stretch/>
        </p:blipFill>
        <p:spPr>
          <a:xfrm>
            <a:off x="8495182" y="1401165"/>
            <a:ext cx="2286758" cy="4827600"/>
          </a:xfrm>
          <a:prstGeom prst="rect">
            <a:avLst/>
          </a:prstGeom>
          <a:noFill/>
          <a:ln>
            <a:noFill/>
          </a:ln>
          <a:effectLst>
            <a:outerShdw blurRad="88900" rotWithShape="0" algn="ctr">
              <a:srgbClr val="000000">
                <a:alpha val="12941"/>
              </a:srgbClr>
            </a:outerShdw>
          </a:effectLst>
        </p:spPr>
      </p:pic>
      <p:sp>
        <p:nvSpPr>
          <p:cNvPr id="396" name="Google Shape;396;p20"/>
          <p:cNvSpPr/>
          <p:nvPr/>
        </p:nvSpPr>
        <p:spPr>
          <a:xfrm>
            <a:off x="4512511" y="1789760"/>
            <a:ext cx="2378342" cy="328338"/>
          </a:xfrm>
          <a:prstGeom prst="rect">
            <a:avLst/>
          </a:prstGeom>
          <a:noFill/>
          <a:ln cap="flat" cmpd="sng" w="22225">
            <a:solidFill>
              <a:schemeClr val="accent1">
                <a:alpha val="48627"/>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7" name="Google Shape;397;p20"/>
          <p:cNvSpPr/>
          <p:nvPr/>
        </p:nvSpPr>
        <p:spPr>
          <a:xfrm>
            <a:off x="5885024" y="2356252"/>
            <a:ext cx="241804" cy="241804"/>
          </a:xfrm>
          <a:prstGeom prst="ellipse">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96E66"/>
              </a:solidFill>
              <a:latin typeface="Arial"/>
              <a:ea typeface="Arial"/>
              <a:cs typeface="Arial"/>
              <a:sym typeface="Arial"/>
            </a:endParaRPr>
          </a:p>
        </p:txBody>
      </p:sp>
      <p:cxnSp>
        <p:nvCxnSpPr>
          <p:cNvPr id="398" name="Google Shape;398;p20"/>
          <p:cNvCxnSpPr>
            <a:stCxn id="397" idx="6"/>
            <a:endCxn id="395" idx="1"/>
          </p:cNvCxnSpPr>
          <p:nvPr/>
        </p:nvCxnSpPr>
        <p:spPr>
          <a:xfrm>
            <a:off x="6126828" y="2477154"/>
            <a:ext cx="2368500" cy="1337700"/>
          </a:xfrm>
          <a:prstGeom prst="bentConnector3">
            <a:avLst>
              <a:gd fmla="val 49997" name="adj1"/>
            </a:avLst>
          </a:prstGeom>
          <a:noFill/>
          <a:ln cap="flat" cmpd="sng" w="28575">
            <a:solidFill>
              <a:schemeClr val="accent1">
                <a:alpha val="64705"/>
              </a:schemeClr>
            </a:solidFill>
            <a:prstDash val="solid"/>
            <a:miter lim="800000"/>
            <a:headEnd len="sm" w="sm" type="none"/>
            <a:tailEnd len="med" w="med" type="triangle"/>
          </a:ln>
        </p:spPr>
      </p:cxnSp>
      <p:sp>
        <p:nvSpPr>
          <p:cNvPr id="399" name="Google Shape;399;p20"/>
          <p:cNvSpPr txBox="1"/>
          <p:nvPr/>
        </p:nvSpPr>
        <p:spPr>
          <a:xfrm>
            <a:off x="7152959" y="1714724"/>
            <a:ext cx="138877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000">
                <a:solidFill>
                  <a:schemeClr val="dk2"/>
                </a:solidFill>
                <a:latin typeface="Arial"/>
                <a:ea typeface="Arial"/>
                <a:cs typeface="Arial"/>
                <a:sym typeface="Arial"/>
              </a:rPr>
              <a:t>직접 검색 창에 알약을</a:t>
            </a:r>
            <a:endParaRPr sz="1000">
              <a:solidFill>
                <a:schemeClr val="dk2"/>
              </a:solidFill>
              <a:latin typeface="Arial"/>
              <a:ea typeface="Arial"/>
              <a:cs typeface="Arial"/>
              <a:sym typeface="Arial"/>
            </a:endParaRPr>
          </a:p>
          <a:p>
            <a:pPr indent="0" lvl="0" marL="0" marR="0" rtl="0" algn="l">
              <a:spcBef>
                <a:spcPts val="0"/>
              </a:spcBef>
              <a:spcAft>
                <a:spcPts val="0"/>
              </a:spcAft>
              <a:buNone/>
            </a:pPr>
            <a:r>
              <a:rPr lang="ko-KR" sz="1000">
                <a:solidFill>
                  <a:schemeClr val="dk2"/>
                </a:solidFill>
                <a:latin typeface="Arial"/>
                <a:ea typeface="Arial"/>
                <a:cs typeface="Arial"/>
                <a:sym typeface="Arial"/>
              </a:rPr>
              <a:t>검색 할 수 있음</a:t>
            </a:r>
            <a:endParaRPr/>
          </a:p>
        </p:txBody>
      </p:sp>
      <p:sp>
        <p:nvSpPr>
          <p:cNvPr id="400" name="Google Shape;400;p20"/>
          <p:cNvSpPr/>
          <p:nvPr/>
        </p:nvSpPr>
        <p:spPr>
          <a:xfrm>
            <a:off x="10261913" y="3106425"/>
            <a:ext cx="384465" cy="368780"/>
          </a:xfrm>
          <a:prstGeom prst="rect">
            <a:avLst/>
          </a:prstGeom>
          <a:noFill/>
          <a:ln cap="flat" cmpd="sng" w="22225">
            <a:solidFill>
              <a:schemeClr val="accent1">
                <a:alpha val="48627"/>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1" name="Google Shape;401;p20"/>
          <p:cNvSpPr txBox="1"/>
          <p:nvPr/>
        </p:nvSpPr>
        <p:spPr>
          <a:xfrm>
            <a:off x="10866180" y="3176217"/>
            <a:ext cx="152764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000">
                <a:solidFill>
                  <a:schemeClr val="dk2"/>
                </a:solidFill>
                <a:latin typeface="Arial"/>
                <a:ea typeface="Arial"/>
                <a:cs typeface="Arial"/>
                <a:sym typeface="Arial"/>
              </a:rPr>
              <a:t>별 아이콘 클릭 시</a:t>
            </a:r>
            <a:endParaRPr sz="1000">
              <a:solidFill>
                <a:schemeClr val="dk2"/>
              </a:solidFill>
              <a:latin typeface="Arial"/>
              <a:ea typeface="Arial"/>
              <a:cs typeface="Arial"/>
              <a:sym typeface="Arial"/>
            </a:endParaRPr>
          </a:p>
          <a:p>
            <a:pPr indent="0" lvl="0" marL="0" marR="0" rtl="0" algn="l">
              <a:spcBef>
                <a:spcPts val="0"/>
              </a:spcBef>
              <a:spcAft>
                <a:spcPts val="0"/>
              </a:spcAft>
              <a:buNone/>
            </a:pPr>
            <a:r>
              <a:rPr lang="ko-KR" sz="1000">
                <a:solidFill>
                  <a:schemeClr val="dk2"/>
                </a:solidFill>
                <a:latin typeface="Arial"/>
                <a:ea typeface="Arial"/>
                <a:cs typeface="Arial"/>
                <a:sym typeface="Arial"/>
              </a:rPr>
              <a:t>내 약통 리스트에 추가</a:t>
            </a:r>
            <a:endParaRPr/>
          </a:p>
        </p:txBody>
      </p:sp>
      <p:sp>
        <p:nvSpPr>
          <p:cNvPr id="402" name="Google Shape;402;p20"/>
          <p:cNvSpPr txBox="1"/>
          <p:nvPr/>
        </p:nvSpPr>
        <p:spPr>
          <a:xfrm>
            <a:off x="1769245" y="957840"/>
            <a:ext cx="102463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&lt; </a:t>
            </a:r>
            <a:r>
              <a:rPr lang="ko-KR" sz="1400">
                <a:solidFill>
                  <a:schemeClr val="dk2"/>
                </a:solidFill>
                <a:latin typeface="Arial"/>
                <a:ea typeface="Arial"/>
                <a:cs typeface="Arial"/>
                <a:sym typeface="Arial"/>
              </a:rPr>
              <a:t>메인 화면 </a:t>
            </a:r>
            <a:r>
              <a:rPr lang="ko-KR" sz="1400">
                <a:solidFill>
                  <a:schemeClr val="dk1"/>
                </a:solidFill>
                <a:latin typeface="Arial"/>
                <a:ea typeface="Arial"/>
                <a:cs typeface="Arial"/>
                <a:sym typeface="Arial"/>
              </a:rPr>
              <a:t>&gt;</a:t>
            </a:r>
            <a:endParaRPr sz="1400">
              <a:solidFill>
                <a:schemeClr val="dk1"/>
              </a:solidFill>
              <a:latin typeface="Arial"/>
              <a:ea typeface="Arial"/>
              <a:cs typeface="Arial"/>
              <a:sym typeface="Arial"/>
            </a:endParaRPr>
          </a:p>
        </p:txBody>
      </p:sp>
      <p:sp>
        <p:nvSpPr>
          <p:cNvPr id="403" name="Google Shape;403;p20"/>
          <p:cNvSpPr txBox="1"/>
          <p:nvPr/>
        </p:nvSpPr>
        <p:spPr>
          <a:xfrm>
            <a:off x="4936087" y="938653"/>
            <a:ext cx="153118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&lt; 직접 검색 화면 &gt;</a:t>
            </a:r>
            <a:endParaRPr sz="1400">
              <a:solidFill>
                <a:schemeClr val="dk1"/>
              </a:solidFill>
              <a:latin typeface="Arial"/>
              <a:ea typeface="Arial"/>
              <a:cs typeface="Arial"/>
              <a:sym typeface="Arial"/>
            </a:endParaRPr>
          </a:p>
        </p:txBody>
      </p:sp>
      <p:sp>
        <p:nvSpPr>
          <p:cNvPr id="404" name="Google Shape;404;p20"/>
          <p:cNvSpPr txBox="1"/>
          <p:nvPr/>
        </p:nvSpPr>
        <p:spPr>
          <a:xfrm>
            <a:off x="8691025" y="938653"/>
            <a:ext cx="189507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&lt; 알약 상세 정보 화면 &gt;</a:t>
            </a:r>
            <a:endParaRPr sz="1400">
              <a:solidFill>
                <a:schemeClr val="dk1"/>
              </a:solidFill>
              <a:latin typeface="Arial"/>
              <a:ea typeface="Arial"/>
              <a:cs typeface="Arial"/>
              <a:sym typeface="Arial"/>
            </a:endParaRPr>
          </a:p>
        </p:txBody>
      </p:sp>
      <p:sp>
        <p:nvSpPr>
          <p:cNvPr id="405" name="Google Shape;405;p20"/>
          <p:cNvSpPr/>
          <p:nvPr/>
        </p:nvSpPr>
        <p:spPr>
          <a:xfrm>
            <a:off x="10793319" y="3231322"/>
            <a:ext cx="112804" cy="11280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96E66"/>
              </a:solidFill>
              <a:latin typeface="Arial"/>
              <a:ea typeface="Arial"/>
              <a:cs typeface="Arial"/>
              <a:sym typeface="Arial"/>
            </a:endParaRPr>
          </a:p>
        </p:txBody>
      </p:sp>
      <p:cxnSp>
        <p:nvCxnSpPr>
          <p:cNvPr id="406" name="Google Shape;406;p20"/>
          <p:cNvCxnSpPr>
            <a:stCxn id="400" idx="3"/>
            <a:endCxn id="405" idx="2"/>
          </p:cNvCxnSpPr>
          <p:nvPr/>
        </p:nvCxnSpPr>
        <p:spPr>
          <a:xfrm flipH="1" rot="10800000">
            <a:off x="10646378" y="3287815"/>
            <a:ext cx="147000" cy="3000"/>
          </a:xfrm>
          <a:prstGeom prst="straightConnector1">
            <a:avLst/>
          </a:prstGeom>
          <a:noFill/>
          <a:ln cap="flat" cmpd="sng" w="9525">
            <a:solidFill>
              <a:schemeClr val="accent1"/>
            </a:solidFill>
            <a:prstDash val="solid"/>
            <a:miter lim="800000"/>
            <a:headEnd len="sm" w="sm" type="none"/>
            <a:tailEnd len="sm" w="sm" type="none"/>
          </a:ln>
        </p:spPr>
      </p:cxnSp>
      <p:sp>
        <p:nvSpPr>
          <p:cNvPr id="407" name="Google Shape;407;p20"/>
          <p:cNvSpPr/>
          <p:nvPr/>
        </p:nvSpPr>
        <p:spPr>
          <a:xfrm>
            <a:off x="7040155" y="1790344"/>
            <a:ext cx="112804" cy="11280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96E66"/>
              </a:solidFill>
              <a:latin typeface="Arial"/>
              <a:ea typeface="Arial"/>
              <a:cs typeface="Arial"/>
              <a:sym typeface="Arial"/>
            </a:endParaRPr>
          </a:p>
        </p:txBody>
      </p:sp>
      <p:cxnSp>
        <p:nvCxnSpPr>
          <p:cNvPr id="408" name="Google Shape;408;p20"/>
          <p:cNvCxnSpPr>
            <a:endCxn id="407" idx="2"/>
          </p:cNvCxnSpPr>
          <p:nvPr/>
        </p:nvCxnSpPr>
        <p:spPr>
          <a:xfrm flipH="1" rot="10800000">
            <a:off x="6893155" y="1846746"/>
            <a:ext cx="147000" cy="3000"/>
          </a:xfrm>
          <a:prstGeom prst="straightConnector1">
            <a:avLst/>
          </a:prstGeom>
          <a:noFill/>
          <a:ln cap="flat" cmpd="sng" w="9525">
            <a:solidFill>
              <a:schemeClr val="accent1"/>
            </a:solidFill>
            <a:prstDash val="solid"/>
            <a:miter lim="800000"/>
            <a:headEnd len="sm" w="sm" type="none"/>
            <a:tailEnd len="sm" w="sm" type="none"/>
          </a:ln>
        </p:spPr>
      </p:cxnSp>
      <p:pic>
        <p:nvPicPr>
          <p:cNvPr id="409" name="Google Shape;409;p20"/>
          <p:cNvPicPr preferRelativeResize="0"/>
          <p:nvPr/>
        </p:nvPicPr>
        <p:blipFill rotWithShape="1">
          <a:blip r:embed="rId5">
            <a:alphaModFix/>
          </a:blip>
          <a:srcRect b="0" l="0" r="0" t="0"/>
          <a:stretch/>
        </p:blipFill>
        <p:spPr>
          <a:xfrm>
            <a:off x="11351305" y="136980"/>
            <a:ext cx="653851" cy="653851"/>
          </a:xfrm>
          <a:prstGeom prst="rect">
            <a:avLst/>
          </a:prstGeom>
          <a:noFill/>
          <a:ln>
            <a:noFill/>
          </a:ln>
        </p:spPr>
      </p:pic>
      <p:sp>
        <p:nvSpPr>
          <p:cNvPr id="410" name="Google Shape;410;p20"/>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1" name="Google Shape;411;p20"/>
          <p:cNvSpPr txBox="1"/>
          <p:nvPr/>
        </p:nvSpPr>
        <p:spPr>
          <a:xfrm>
            <a:off x="379394" y="203501"/>
            <a:ext cx="3299227"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프로젝트 소개</a:t>
            </a:r>
            <a:endParaRPr sz="1800">
              <a:solidFill>
                <a:srgbClr val="CC3700"/>
              </a:solidFill>
              <a:latin typeface="Do Hyeon"/>
              <a:ea typeface="Do Hyeon"/>
              <a:cs typeface="Do Hyeon"/>
              <a:sym typeface="Do Hyeon"/>
            </a:endParaRPr>
          </a:p>
          <a:p>
            <a:pPr indent="0" lvl="0" marL="0" marR="0" rtl="0" algn="l">
              <a:spcBef>
                <a:spcPts val="0"/>
              </a:spcBef>
              <a:spcAft>
                <a:spcPts val="0"/>
              </a:spcAft>
              <a:buNone/>
            </a:pPr>
            <a:r>
              <a:rPr lang="ko-KR" sz="1800">
                <a:solidFill>
                  <a:srgbClr val="181818"/>
                </a:solidFill>
                <a:latin typeface="Do Hyeon"/>
                <a:ea typeface="Do Hyeon"/>
                <a:cs typeface="Do Hyeon"/>
                <a:sym typeface="Do Hyeon"/>
              </a:rPr>
              <a:t>UI DESIGN – 알약 텍스트 검색 </a:t>
            </a:r>
            <a:endParaRPr/>
          </a:p>
        </p:txBody>
      </p:sp>
      <p:pic>
        <p:nvPicPr>
          <p:cNvPr id="412" name="Google Shape;412;p20"/>
          <p:cNvPicPr preferRelativeResize="0"/>
          <p:nvPr/>
        </p:nvPicPr>
        <p:blipFill rotWithShape="1">
          <a:blip r:embed="rId6">
            <a:alphaModFix/>
          </a:blip>
          <a:srcRect b="0" l="0" r="0" t="0"/>
          <a:stretch/>
        </p:blipFill>
        <p:spPr>
          <a:xfrm>
            <a:off x="1120944" y="1342848"/>
            <a:ext cx="2298137" cy="4825999"/>
          </a:xfrm>
          <a:prstGeom prst="rect">
            <a:avLst/>
          </a:prstGeom>
          <a:noFill/>
          <a:ln>
            <a:noFill/>
          </a:ln>
          <a:effectLst>
            <a:outerShdw blurRad="88900" rotWithShape="0" algn="ctr" dir="5400000" dist="50800">
              <a:srgbClr val="000000">
                <a:alpha val="12941"/>
              </a:srgbClr>
            </a:outerShdw>
          </a:effectLst>
        </p:spPr>
      </p:pic>
      <p:cxnSp>
        <p:nvCxnSpPr>
          <p:cNvPr id="413" name="Google Shape;413;p20"/>
          <p:cNvCxnSpPr>
            <a:endCxn id="394" idx="1"/>
          </p:cNvCxnSpPr>
          <p:nvPr/>
        </p:nvCxnSpPr>
        <p:spPr>
          <a:xfrm flipH="1" rot="10800000">
            <a:off x="2918503" y="3814165"/>
            <a:ext cx="1641900" cy="1130700"/>
          </a:xfrm>
          <a:prstGeom prst="bentConnector3">
            <a:avLst>
              <a:gd fmla="val 50003" name="adj1"/>
            </a:avLst>
          </a:prstGeom>
          <a:noFill/>
          <a:ln cap="flat" cmpd="sng" w="28575">
            <a:solidFill>
              <a:schemeClr val="accent1">
                <a:alpha val="64705"/>
              </a:schemeClr>
            </a:solidFill>
            <a:prstDash val="solid"/>
            <a:miter lim="800000"/>
            <a:headEnd len="sm" w="sm" type="none"/>
            <a:tailEnd len="med" w="med" type="triangle"/>
          </a:ln>
        </p:spPr>
      </p:cxnSp>
      <p:sp>
        <p:nvSpPr>
          <p:cNvPr id="414" name="Google Shape;414;p20"/>
          <p:cNvSpPr/>
          <p:nvPr/>
        </p:nvSpPr>
        <p:spPr>
          <a:xfrm>
            <a:off x="2676795" y="4824023"/>
            <a:ext cx="241804" cy="241804"/>
          </a:xfrm>
          <a:prstGeom prst="ellipse">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96E66"/>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3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3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3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3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3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300"/>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3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3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3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3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1"/>
          <p:cNvSpPr/>
          <p:nvPr/>
        </p:nvSpPr>
        <p:spPr>
          <a:xfrm>
            <a:off x="893089" y="2837664"/>
            <a:ext cx="3696719" cy="3696719"/>
          </a:xfrm>
          <a:prstGeom prst="ellipse">
            <a:avLst/>
          </a:prstGeom>
          <a:solidFill>
            <a:schemeClr val="accent3">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텍스트이(가) 표시된 사진&#10;&#10;자동 생성된 설명" id="421" name="Google Shape;421;p21"/>
          <p:cNvPicPr preferRelativeResize="0"/>
          <p:nvPr/>
        </p:nvPicPr>
        <p:blipFill rotWithShape="1">
          <a:blip r:embed="rId3">
            <a:alphaModFix/>
          </a:blip>
          <a:srcRect b="0" l="0" r="0" t="0"/>
          <a:stretch/>
        </p:blipFill>
        <p:spPr>
          <a:xfrm>
            <a:off x="1885005" y="1422131"/>
            <a:ext cx="2120253" cy="4440906"/>
          </a:xfrm>
          <a:prstGeom prst="rect">
            <a:avLst/>
          </a:prstGeom>
          <a:noFill/>
          <a:ln>
            <a:noFill/>
          </a:ln>
          <a:effectLst>
            <a:outerShdw blurRad="88900" rotWithShape="0" algn="ctr" dir="5400000" dist="50800">
              <a:srgbClr val="000000">
                <a:alpha val="12941"/>
              </a:srgbClr>
            </a:outerShdw>
          </a:effectLst>
        </p:spPr>
      </p:pic>
      <p:pic>
        <p:nvPicPr>
          <p:cNvPr descr="텍스트이(가) 표시된 사진&#10;&#10;자동 생성된 설명" id="422" name="Google Shape;422;p21"/>
          <p:cNvPicPr preferRelativeResize="0"/>
          <p:nvPr/>
        </p:nvPicPr>
        <p:blipFill rotWithShape="1">
          <a:blip r:embed="rId4">
            <a:alphaModFix/>
          </a:blip>
          <a:srcRect b="0" l="0" r="0" t="0"/>
          <a:stretch/>
        </p:blipFill>
        <p:spPr>
          <a:xfrm>
            <a:off x="4887033" y="1410147"/>
            <a:ext cx="2113356" cy="4440905"/>
          </a:xfrm>
          <a:prstGeom prst="rect">
            <a:avLst/>
          </a:prstGeom>
          <a:noFill/>
          <a:ln>
            <a:noFill/>
          </a:ln>
          <a:effectLst>
            <a:outerShdw blurRad="88900" rotWithShape="0" algn="ctr" dir="5400000" dist="50800">
              <a:srgbClr val="000000">
                <a:alpha val="12941"/>
              </a:srgbClr>
            </a:outerShdw>
          </a:effectLst>
        </p:spPr>
      </p:pic>
      <p:sp>
        <p:nvSpPr>
          <p:cNvPr id="423" name="Google Shape;423;p21"/>
          <p:cNvSpPr/>
          <p:nvPr/>
        </p:nvSpPr>
        <p:spPr>
          <a:xfrm>
            <a:off x="7436136" y="581939"/>
            <a:ext cx="3696719" cy="3696719"/>
          </a:xfrm>
          <a:prstGeom prst="ellipse">
            <a:avLst/>
          </a:prstGeom>
          <a:solidFill>
            <a:srgbClr val="FFBD51">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4" name="Google Shape;424;p21"/>
          <p:cNvPicPr preferRelativeResize="0"/>
          <p:nvPr/>
        </p:nvPicPr>
        <p:blipFill rotWithShape="1">
          <a:blip r:embed="rId5">
            <a:alphaModFix/>
          </a:blip>
          <a:srcRect b="0" l="0" r="0" t="0"/>
          <a:stretch/>
        </p:blipFill>
        <p:spPr>
          <a:xfrm>
            <a:off x="7841430" y="1399798"/>
            <a:ext cx="2103587" cy="4440905"/>
          </a:xfrm>
          <a:prstGeom prst="rect">
            <a:avLst/>
          </a:prstGeom>
          <a:noFill/>
          <a:ln>
            <a:noFill/>
          </a:ln>
          <a:effectLst>
            <a:outerShdw blurRad="88900" rotWithShape="0" algn="ctr">
              <a:srgbClr val="000000">
                <a:alpha val="12941"/>
              </a:srgbClr>
            </a:outerShdw>
          </a:effectLst>
        </p:spPr>
      </p:pic>
      <p:sp>
        <p:nvSpPr>
          <p:cNvPr id="425" name="Google Shape;425;p21"/>
          <p:cNvSpPr/>
          <p:nvPr/>
        </p:nvSpPr>
        <p:spPr>
          <a:xfrm>
            <a:off x="6575456" y="5160982"/>
            <a:ext cx="141112" cy="141112"/>
          </a:xfrm>
          <a:prstGeom prst="ellipse">
            <a:avLst/>
          </a:prstGeom>
          <a:solidFill>
            <a:srgbClr val="CC3700">
              <a:alpha val="6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96E66"/>
              </a:solidFill>
              <a:latin typeface="Arial"/>
              <a:ea typeface="Arial"/>
              <a:cs typeface="Arial"/>
              <a:sym typeface="Arial"/>
            </a:endParaRPr>
          </a:p>
        </p:txBody>
      </p:sp>
      <p:cxnSp>
        <p:nvCxnSpPr>
          <p:cNvPr id="426" name="Google Shape;426;p21"/>
          <p:cNvCxnSpPr>
            <a:stCxn id="425" idx="6"/>
            <a:endCxn id="424" idx="1"/>
          </p:cNvCxnSpPr>
          <p:nvPr/>
        </p:nvCxnSpPr>
        <p:spPr>
          <a:xfrm flipH="1" rot="10800000">
            <a:off x="6716568" y="3620238"/>
            <a:ext cx="1125000" cy="1611300"/>
          </a:xfrm>
          <a:prstGeom prst="bentConnector3">
            <a:avLst>
              <a:gd fmla="val 49994" name="adj1"/>
            </a:avLst>
          </a:prstGeom>
          <a:noFill/>
          <a:ln cap="flat" cmpd="sng" w="28575">
            <a:solidFill>
              <a:srgbClr val="CC3700">
                <a:alpha val="64705"/>
              </a:srgbClr>
            </a:solidFill>
            <a:prstDash val="solid"/>
            <a:miter lim="800000"/>
            <a:headEnd len="sm" w="sm" type="none"/>
            <a:tailEnd len="med" w="med" type="triangle"/>
          </a:ln>
        </p:spPr>
      </p:cxnSp>
      <p:sp>
        <p:nvSpPr>
          <p:cNvPr id="427" name="Google Shape;427;p21"/>
          <p:cNvSpPr/>
          <p:nvPr/>
        </p:nvSpPr>
        <p:spPr>
          <a:xfrm>
            <a:off x="5505025" y="5042493"/>
            <a:ext cx="883293" cy="378090"/>
          </a:xfrm>
          <a:prstGeom prst="rect">
            <a:avLst/>
          </a:prstGeom>
          <a:noFill/>
          <a:ln cap="flat" cmpd="sng" w="22225">
            <a:solidFill>
              <a:schemeClr val="accent1">
                <a:alpha val="48627"/>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8" name="Google Shape;428;p21"/>
          <p:cNvSpPr txBox="1"/>
          <p:nvPr/>
        </p:nvSpPr>
        <p:spPr>
          <a:xfrm>
            <a:off x="2456367" y="1051494"/>
            <a:ext cx="116730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&lt; 로그인 전 &gt;</a:t>
            </a:r>
            <a:endParaRPr sz="1400">
              <a:solidFill>
                <a:schemeClr val="dk1"/>
              </a:solidFill>
              <a:latin typeface="Arial"/>
              <a:ea typeface="Arial"/>
              <a:cs typeface="Arial"/>
              <a:sym typeface="Arial"/>
            </a:endParaRPr>
          </a:p>
        </p:txBody>
      </p:sp>
      <p:sp>
        <p:nvSpPr>
          <p:cNvPr id="429" name="Google Shape;429;p21"/>
          <p:cNvSpPr txBox="1"/>
          <p:nvPr/>
        </p:nvSpPr>
        <p:spPr>
          <a:xfrm>
            <a:off x="5341135" y="1068441"/>
            <a:ext cx="116730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&lt; 로그인 후 &gt;</a:t>
            </a:r>
            <a:endParaRPr sz="1400">
              <a:solidFill>
                <a:schemeClr val="dk1"/>
              </a:solidFill>
              <a:latin typeface="Arial"/>
              <a:ea typeface="Arial"/>
              <a:cs typeface="Arial"/>
              <a:sym typeface="Arial"/>
            </a:endParaRPr>
          </a:p>
        </p:txBody>
      </p:sp>
      <p:sp>
        <p:nvSpPr>
          <p:cNvPr id="430" name="Google Shape;430;p21"/>
          <p:cNvSpPr txBox="1"/>
          <p:nvPr/>
        </p:nvSpPr>
        <p:spPr>
          <a:xfrm>
            <a:off x="8220202" y="1068441"/>
            <a:ext cx="137088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&lt; 내 약통 화면 &gt;</a:t>
            </a:r>
            <a:endParaRPr sz="1400">
              <a:solidFill>
                <a:schemeClr val="dk1"/>
              </a:solidFill>
              <a:latin typeface="Arial"/>
              <a:ea typeface="Arial"/>
              <a:cs typeface="Arial"/>
              <a:sym typeface="Arial"/>
            </a:endParaRPr>
          </a:p>
        </p:txBody>
      </p:sp>
      <p:sp>
        <p:nvSpPr>
          <p:cNvPr id="431" name="Google Shape;431;p21"/>
          <p:cNvSpPr txBox="1"/>
          <p:nvPr/>
        </p:nvSpPr>
        <p:spPr>
          <a:xfrm>
            <a:off x="6078585" y="5875951"/>
            <a:ext cx="138877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000">
                <a:solidFill>
                  <a:schemeClr val="dk2"/>
                </a:solidFill>
                <a:latin typeface="Arial"/>
                <a:ea typeface="Arial"/>
                <a:cs typeface="Arial"/>
                <a:sym typeface="Arial"/>
              </a:rPr>
              <a:t>로그인 한 회원</a:t>
            </a:r>
            <a:endParaRPr sz="1000">
              <a:solidFill>
                <a:schemeClr val="dk2"/>
              </a:solidFill>
              <a:latin typeface="Arial"/>
              <a:ea typeface="Arial"/>
              <a:cs typeface="Arial"/>
              <a:sym typeface="Arial"/>
            </a:endParaRPr>
          </a:p>
          <a:p>
            <a:pPr indent="0" lvl="0" marL="0" marR="0" rtl="0" algn="l">
              <a:spcBef>
                <a:spcPts val="0"/>
              </a:spcBef>
              <a:spcAft>
                <a:spcPts val="0"/>
              </a:spcAft>
              <a:buNone/>
            </a:pPr>
            <a:r>
              <a:rPr lang="ko-KR" sz="1000">
                <a:solidFill>
                  <a:schemeClr val="dk2"/>
                </a:solidFill>
                <a:latin typeface="Arial"/>
                <a:ea typeface="Arial"/>
                <a:cs typeface="Arial"/>
                <a:sym typeface="Arial"/>
              </a:rPr>
              <a:t>이름 노출</a:t>
            </a:r>
            <a:endParaRPr/>
          </a:p>
        </p:txBody>
      </p:sp>
      <p:sp>
        <p:nvSpPr>
          <p:cNvPr id="432" name="Google Shape;432;p21"/>
          <p:cNvSpPr/>
          <p:nvPr/>
        </p:nvSpPr>
        <p:spPr>
          <a:xfrm>
            <a:off x="5987297" y="5938193"/>
            <a:ext cx="112804" cy="112804"/>
          </a:xfrm>
          <a:prstGeom prst="ellipse">
            <a:avLst/>
          </a:prstGeom>
          <a:solidFill>
            <a:srgbClr val="CC3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96E66"/>
              </a:solidFill>
              <a:latin typeface="Arial"/>
              <a:ea typeface="Arial"/>
              <a:cs typeface="Arial"/>
              <a:sym typeface="Arial"/>
            </a:endParaRPr>
          </a:p>
        </p:txBody>
      </p:sp>
      <p:sp>
        <p:nvSpPr>
          <p:cNvPr id="433" name="Google Shape;433;p21"/>
          <p:cNvSpPr txBox="1"/>
          <p:nvPr/>
        </p:nvSpPr>
        <p:spPr>
          <a:xfrm>
            <a:off x="2907504" y="5951127"/>
            <a:ext cx="138877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000">
                <a:solidFill>
                  <a:schemeClr val="dk2"/>
                </a:solidFill>
                <a:latin typeface="Arial"/>
                <a:ea typeface="Arial"/>
                <a:cs typeface="Arial"/>
                <a:sym typeface="Arial"/>
              </a:rPr>
              <a:t>로그인 후 사용 가능</a:t>
            </a:r>
            <a:endParaRPr/>
          </a:p>
        </p:txBody>
      </p:sp>
      <p:sp>
        <p:nvSpPr>
          <p:cNvPr id="434" name="Google Shape;434;p21"/>
          <p:cNvSpPr/>
          <p:nvPr/>
        </p:nvSpPr>
        <p:spPr>
          <a:xfrm>
            <a:off x="2816216" y="6001494"/>
            <a:ext cx="112804" cy="112804"/>
          </a:xfrm>
          <a:prstGeom prst="ellipse">
            <a:avLst/>
          </a:prstGeom>
          <a:solidFill>
            <a:srgbClr val="CC3700"/>
          </a:solidFill>
          <a:ln cap="flat" cmpd="sng" w="12700">
            <a:solidFill>
              <a:srgbClr val="CC37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C96E66"/>
              </a:solidFill>
              <a:latin typeface="Arial"/>
              <a:ea typeface="Arial"/>
              <a:cs typeface="Arial"/>
              <a:sym typeface="Arial"/>
            </a:endParaRPr>
          </a:p>
        </p:txBody>
      </p:sp>
      <p:pic>
        <p:nvPicPr>
          <p:cNvPr id="435" name="Google Shape;435;p21"/>
          <p:cNvPicPr preferRelativeResize="0"/>
          <p:nvPr/>
        </p:nvPicPr>
        <p:blipFill rotWithShape="1">
          <a:blip r:embed="rId6">
            <a:alphaModFix/>
          </a:blip>
          <a:srcRect b="0" l="0" r="0" t="0"/>
          <a:stretch/>
        </p:blipFill>
        <p:spPr>
          <a:xfrm>
            <a:off x="11351305" y="136980"/>
            <a:ext cx="653851" cy="653851"/>
          </a:xfrm>
          <a:prstGeom prst="rect">
            <a:avLst/>
          </a:prstGeom>
          <a:noFill/>
          <a:ln>
            <a:noFill/>
          </a:ln>
        </p:spPr>
      </p:pic>
      <p:sp>
        <p:nvSpPr>
          <p:cNvPr id="436" name="Google Shape;436;p21"/>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7" name="Google Shape;437;p21"/>
          <p:cNvSpPr txBox="1"/>
          <p:nvPr/>
        </p:nvSpPr>
        <p:spPr>
          <a:xfrm>
            <a:off x="379394" y="203501"/>
            <a:ext cx="3043485"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프로젝트 소개</a:t>
            </a:r>
            <a:endParaRPr sz="1800">
              <a:solidFill>
                <a:srgbClr val="CC3700"/>
              </a:solidFill>
              <a:latin typeface="Do Hyeon"/>
              <a:ea typeface="Do Hyeon"/>
              <a:cs typeface="Do Hyeon"/>
              <a:sym typeface="Do Hyeon"/>
            </a:endParaRPr>
          </a:p>
          <a:p>
            <a:pPr indent="0" lvl="0" marL="0" marR="0" rtl="0" algn="l">
              <a:spcBef>
                <a:spcPts val="0"/>
              </a:spcBef>
              <a:spcAft>
                <a:spcPts val="0"/>
              </a:spcAft>
              <a:buNone/>
            </a:pPr>
            <a:r>
              <a:rPr lang="ko-KR" sz="1800">
                <a:solidFill>
                  <a:srgbClr val="181818"/>
                </a:solidFill>
                <a:latin typeface="Do Hyeon"/>
                <a:ea typeface="Do Hyeon"/>
                <a:cs typeface="Do Hyeon"/>
                <a:sym typeface="Do Hyeon"/>
              </a:rPr>
              <a:t>UI DESIGN - 내 약통</a:t>
            </a:r>
            <a:endParaRPr/>
          </a:p>
        </p:txBody>
      </p:sp>
      <p:cxnSp>
        <p:nvCxnSpPr>
          <p:cNvPr id="438" name="Google Shape;438;p21"/>
          <p:cNvCxnSpPr/>
          <p:nvPr/>
        </p:nvCxnSpPr>
        <p:spPr>
          <a:xfrm flipH="1" rot="10800000">
            <a:off x="4234653" y="3824569"/>
            <a:ext cx="496163" cy="5"/>
          </a:xfrm>
          <a:prstGeom prst="straightConnector1">
            <a:avLst/>
          </a:prstGeom>
          <a:noFill/>
          <a:ln cap="flat" cmpd="sng" w="28575">
            <a:solidFill>
              <a:srgbClr val="C66E64"/>
            </a:solidFill>
            <a:prstDash val="solid"/>
            <a:miter lim="800000"/>
            <a:headEnd len="sm" w="sm" type="none"/>
            <a:tailEnd len="med" w="med" type="triangle"/>
          </a:ln>
        </p:spPr>
      </p:cxnSp>
      <p:cxnSp>
        <p:nvCxnSpPr>
          <p:cNvPr id="439" name="Google Shape;439;p21"/>
          <p:cNvCxnSpPr>
            <a:stCxn id="427" idx="2"/>
            <a:endCxn id="432" idx="0"/>
          </p:cNvCxnSpPr>
          <p:nvPr/>
        </p:nvCxnSpPr>
        <p:spPr>
          <a:xfrm>
            <a:off x="5946672" y="5420583"/>
            <a:ext cx="96900" cy="517500"/>
          </a:xfrm>
          <a:prstGeom prst="straightConnector1">
            <a:avLst/>
          </a:prstGeom>
          <a:noFill/>
          <a:ln cap="flat" cmpd="sng" w="9525">
            <a:solidFill>
              <a:srgbClr val="CC3700"/>
            </a:solidFill>
            <a:prstDash val="solid"/>
            <a:miter lim="800000"/>
            <a:headEnd len="sm" w="sm" type="none"/>
            <a:tailEnd len="sm" w="sm" type="none"/>
          </a:ln>
        </p:spPr>
      </p:cxnSp>
      <p:cxnSp>
        <p:nvCxnSpPr>
          <p:cNvPr id="440" name="Google Shape;440;p21"/>
          <p:cNvCxnSpPr>
            <a:endCxn id="434" idx="0"/>
          </p:cNvCxnSpPr>
          <p:nvPr/>
        </p:nvCxnSpPr>
        <p:spPr>
          <a:xfrm>
            <a:off x="2775718" y="5483994"/>
            <a:ext cx="96900" cy="517500"/>
          </a:xfrm>
          <a:prstGeom prst="straightConnector1">
            <a:avLst/>
          </a:prstGeom>
          <a:noFill/>
          <a:ln cap="flat" cmpd="sng" w="9525">
            <a:solidFill>
              <a:srgbClr val="CC3700"/>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5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5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5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5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5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2"/>
          <p:cNvSpPr/>
          <p:nvPr/>
        </p:nvSpPr>
        <p:spPr>
          <a:xfrm>
            <a:off x="6874548" y="5162247"/>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447" name="Google Shape;447;p22"/>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448" name="Google Shape;448;p22"/>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49" name="Google Shape;449;p22"/>
          <p:cNvPicPr preferRelativeResize="0"/>
          <p:nvPr/>
        </p:nvPicPr>
        <p:blipFill rotWithShape="1">
          <a:blip r:embed="rId4">
            <a:alphaModFix/>
          </a:blip>
          <a:srcRect b="0" l="0" r="0" t="0"/>
          <a:stretch/>
        </p:blipFill>
        <p:spPr>
          <a:xfrm>
            <a:off x="441801" y="2897797"/>
            <a:ext cx="610887" cy="610887"/>
          </a:xfrm>
          <a:prstGeom prst="rect">
            <a:avLst/>
          </a:prstGeom>
          <a:noFill/>
          <a:ln>
            <a:noFill/>
          </a:ln>
        </p:spPr>
      </p:pic>
      <p:sp>
        <p:nvSpPr>
          <p:cNvPr id="450" name="Google Shape;450;p22"/>
          <p:cNvSpPr/>
          <p:nvPr/>
        </p:nvSpPr>
        <p:spPr>
          <a:xfrm>
            <a:off x="5135606" y="2414813"/>
            <a:ext cx="2536257"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451" name="Google Shape;451;p22"/>
          <p:cNvPicPr preferRelativeResize="0"/>
          <p:nvPr/>
        </p:nvPicPr>
        <p:blipFill rotWithShape="1">
          <a:blip r:embed="rId5">
            <a:alphaModFix/>
          </a:blip>
          <a:srcRect b="0" l="0" r="0" t="0"/>
          <a:stretch/>
        </p:blipFill>
        <p:spPr>
          <a:xfrm>
            <a:off x="5260109" y="2754055"/>
            <a:ext cx="704932" cy="704932"/>
          </a:xfrm>
          <a:prstGeom prst="rect">
            <a:avLst/>
          </a:prstGeom>
          <a:noFill/>
          <a:ln>
            <a:noFill/>
          </a:ln>
        </p:spPr>
      </p:pic>
      <p:pic>
        <p:nvPicPr>
          <p:cNvPr id="452" name="Google Shape;452;p22"/>
          <p:cNvPicPr preferRelativeResize="0"/>
          <p:nvPr/>
        </p:nvPicPr>
        <p:blipFill rotWithShape="1">
          <a:blip r:embed="rId6">
            <a:alphaModFix/>
          </a:blip>
          <a:srcRect b="0" l="0" r="0" t="0"/>
          <a:stretch/>
        </p:blipFill>
        <p:spPr>
          <a:xfrm>
            <a:off x="6317507" y="2780437"/>
            <a:ext cx="1294047" cy="791431"/>
          </a:xfrm>
          <a:prstGeom prst="rect">
            <a:avLst/>
          </a:prstGeom>
          <a:noFill/>
          <a:ln>
            <a:noFill/>
          </a:ln>
        </p:spPr>
      </p:pic>
      <p:sp>
        <p:nvSpPr>
          <p:cNvPr id="453" name="Google Shape;453;p22"/>
          <p:cNvSpPr/>
          <p:nvPr/>
        </p:nvSpPr>
        <p:spPr>
          <a:xfrm>
            <a:off x="5986456" y="3037022"/>
            <a:ext cx="288758" cy="278259"/>
          </a:xfrm>
          <a:prstGeom prst="mathPlus">
            <a:avLst>
              <a:gd fmla="val 23520" name="adj1"/>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54" name="Google Shape;454;p22"/>
          <p:cNvSpPr txBox="1"/>
          <p:nvPr/>
        </p:nvSpPr>
        <p:spPr>
          <a:xfrm>
            <a:off x="5666182" y="2029760"/>
            <a:ext cx="14199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API Server</a:t>
            </a:r>
            <a:endParaRPr sz="1800">
              <a:solidFill>
                <a:schemeClr val="dk1"/>
              </a:solidFill>
              <a:latin typeface="Arial"/>
              <a:ea typeface="Arial"/>
              <a:cs typeface="Arial"/>
              <a:sym typeface="Arial"/>
            </a:endParaRPr>
          </a:p>
        </p:txBody>
      </p:sp>
      <p:sp>
        <p:nvSpPr>
          <p:cNvPr id="455" name="Google Shape;455;p22"/>
          <p:cNvSpPr/>
          <p:nvPr/>
        </p:nvSpPr>
        <p:spPr>
          <a:xfrm>
            <a:off x="1629059" y="1218488"/>
            <a:ext cx="2536257" cy="3969505"/>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56" name="Google Shape;456;p22"/>
          <p:cNvSpPr/>
          <p:nvPr/>
        </p:nvSpPr>
        <p:spPr>
          <a:xfrm>
            <a:off x="4196928" y="5168436"/>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57" name="Google Shape;457;p22"/>
          <p:cNvSpPr/>
          <p:nvPr/>
        </p:nvSpPr>
        <p:spPr>
          <a:xfrm>
            <a:off x="9183148" y="2384895"/>
            <a:ext cx="2285466"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58" name="Google Shape;458;p22"/>
          <p:cNvSpPr txBox="1"/>
          <p:nvPr/>
        </p:nvSpPr>
        <p:spPr>
          <a:xfrm>
            <a:off x="2238701" y="790831"/>
            <a:ext cx="13195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Application</a:t>
            </a:r>
            <a:endParaRPr sz="1800">
              <a:solidFill>
                <a:schemeClr val="dk1"/>
              </a:solidFill>
              <a:latin typeface="Arial"/>
              <a:ea typeface="Arial"/>
              <a:cs typeface="Arial"/>
              <a:sym typeface="Arial"/>
            </a:endParaRPr>
          </a:p>
        </p:txBody>
      </p:sp>
      <p:pic>
        <p:nvPicPr>
          <p:cNvPr id="459" name="Google Shape;459;p22"/>
          <p:cNvPicPr preferRelativeResize="0"/>
          <p:nvPr/>
        </p:nvPicPr>
        <p:blipFill rotWithShape="1">
          <a:blip r:embed="rId7">
            <a:alphaModFix/>
          </a:blip>
          <a:srcRect b="0" l="0" r="0" t="0"/>
          <a:stretch/>
        </p:blipFill>
        <p:spPr>
          <a:xfrm>
            <a:off x="4300743" y="5441053"/>
            <a:ext cx="855845" cy="855845"/>
          </a:xfrm>
          <a:prstGeom prst="rect">
            <a:avLst/>
          </a:prstGeom>
          <a:noFill/>
          <a:ln>
            <a:noFill/>
          </a:ln>
        </p:spPr>
      </p:pic>
      <p:sp>
        <p:nvSpPr>
          <p:cNvPr id="460" name="Google Shape;460;p22"/>
          <p:cNvSpPr txBox="1"/>
          <p:nvPr/>
        </p:nvSpPr>
        <p:spPr>
          <a:xfrm>
            <a:off x="4858599" y="4818661"/>
            <a:ext cx="1191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Database</a:t>
            </a:r>
            <a:endParaRPr sz="1800">
              <a:solidFill>
                <a:schemeClr val="dk1"/>
              </a:solidFill>
              <a:latin typeface="Arial"/>
              <a:ea typeface="Arial"/>
              <a:cs typeface="Arial"/>
              <a:sym typeface="Arial"/>
            </a:endParaRPr>
          </a:p>
        </p:txBody>
      </p:sp>
      <p:pic>
        <p:nvPicPr>
          <p:cNvPr id="461" name="Google Shape;461;p22"/>
          <p:cNvPicPr preferRelativeResize="0"/>
          <p:nvPr/>
        </p:nvPicPr>
        <p:blipFill rotWithShape="1">
          <a:blip r:embed="rId8">
            <a:alphaModFix/>
          </a:blip>
          <a:srcRect b="0" l="0" r="0" t="0"/>
          <a:stretch/>
        </p:blipFill>
        <p:spPr>
          <a:xfrm>
            <a:off x="9495166" y="2592736"/>
            <a:ext cx="1724662" cy="500151"/>
          </a:xfrm>
          <a:prstGeom prst="rect">
            <a:avLst/>
          </a:prstGeom>
          <a:noFill/>
          <a:ln>
            <a:noFill/>
          </a:ln>
        </p:spPr>
      </p:pic>
      <p:sp>
        <p:nvSpPr>
          <p:cNvPr id="462" name="Google Shape;462;p22"/>
          <p:cNvSpPr txBox="1"/>
          <p:nvPr/>
        </p:nvSpPr>
        <p:spPr>
          <a:xfrm>
            <a:off x="10104298" y="2018368"/>
            <a:ext cx="3990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AI</a:t>
            </a:r>
            <a:endParaRPr sz="1800">
              <a:solidFill>
                <a:schemeClr val="dk1"/>
              </a:solidFill>
              <a:latin typeface="Arial"/>
              <a:ea typeface="Arial"/>
              <a:cs typeface="Arial"/>
              <a:sym typeface="Arial"/>
            </a:endParaRPr>
          </a:p>
        </p:txBody>
      </p:sp>
      <p:sp>
        <p:nvSpPr>
          <p:cNvPr id="463" name="Google Shape;463;p22"/>
          <p:cNvSpPr txBox="1"/>
          <p:nvPr/>
        </p:nvSpPr>
        <p:spPr>
          <a:xfrm>
            <a:off x="6805509" y="4793046"/>
            <a:ext cx="2779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Open API (낱알식별목록)</a:t>
            </a:r>
            <a:endParaRPr sz="1800">
              <a:solidFill>
                <a:schemeClr val="dk1"/>
              </a:solidFill>
              <a:latin typeface="Arial"/>
              <a:ea typeface="Arial"/>
              <a:cs typeface="Arial"/>
              <a:sym typeface="Arial"/>
            </a:endParaRPr>
          </a:p>
        </p:txBody>
      </p:sp>
      <p:cxnSp>
        <p:nvCxnSpPr>
          <p:cNvPr id="464" name="Google Shape;464;p22"/>
          <p:cNvCxnSpPr>
            <a:stCxn id="449" idx="3"/>
            <a:endCxn id="455" idx="1"/>
          </p:cNvCxnSpPr>
          <p:nvPr/>
        </p:nvCxnSpPr>
        <p:spPr>
          <a:xfrm>
            <a:off x="1052688" y="3203241"/>
            <a:ext cx="576300" cy="0"/>
          </a:xfrm>
          <a:prstGeom prst="straightConnector1">
            <a:avLst/>
          </a:prstGeom>
          <a:noFill/>
          <a:ln cap="flat" cmpd="sng" w="9525">
            <a:solidFill>
              <a:schemeClr val="dk1"/>
            </a:solidFill>
            <a:prstDash val="solid"/>
            <a:miter lim="800000"/>
            <a:headEnd len="sm" w="sm" type="none"/>
            <a:tailEnd len="sm" w="sm" type="none"/>
          </a:ln>
        </p:spPr>
      </p:cxnSp>
      <p:cxnSp>
        <p:nvCxnSpPr>
          <p:cNvPr id="465" name="Google Shape;465;p22"/>
          <p:cNvCxnSpPr/>
          <p:nvPr/>
        </p:nvCxnSpPr>
        <p:spPr>
          <a:xfrm>
            <a:off x="4165316" y="2945490"/>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466" name="Google Shape;466;p22"/>
          <p:cNvCxnSpPr/>
          <p:nvPr/>
        </p:nvCxnSpPr>
        <p:spPr>
          <a:xfrm rot="10800000">
            <a:off x="4165316" y="3318368"/>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467" name="Google Shape;467;p22"/>
          <p:cNvCxnSpPr/>
          <p:nvPr/>
        </p:nvCxnSpPr>
        <p:spPr>
          <a:xfrm flipH="1" rot="10800000">
            <a:off x="5491390" y="3945136"/>
            <a:ext cx="540327" cy="915562"/>
          </a:xfrm>
          <a:prstGeom prst="straightConnector1">
            <a:avLst/>
          </a:prstGeom>
          <a:noFill/>
          <a:ln cap="flat" cmpd="sng" w="9525">
            <a:solidFill>
              <a:schemeClr val="dk1"/>
            </a:solidFill>
            <a:prstDash val="solid"/>
            <a:miter lim="800000"/>
            <a:headEnd len="sm" w="sm" type="none"/>
            <a:tailEnd len="sm" w="sm" type="none"/>
          </a:ln>
        </p:spPr>
      </p:cxnSp>
      <p:sp>
        <p:nvSpPr>
          <p:cNvPr id="468" name="Google Shape;468;p22"/>
          <p:cNvSpPr txBox="1"/>
          <p:nvPr/>
        </p:nvSpPr>
        <p:spPr>
          <a:xfrm>
            <a:off x="4011125" y="2461597"/>
            <a:ext cx="124395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촬영한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사진</a:t>
            </a:r>
            <a:endParaRPr/>
          </a:p>
        </p:txBody>
      </p:sp>
      <p:sp>
        <p:nvSpPr>
          <p:cNvPr id="469" name="Google Shape;469;p22"/>
          <p:cNvSpPr txBox="1"/>
          <p:nvPr/>
        </p:nvSpPr>
        <p:spPr>
          <a:xfrm>
            <a:off x="4052859" y="3394106"/>
            <a:ext cx="12999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검색한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정보</a:t>
            </a:r>
            <a:endParaRPr/>
          </a:p>
        </p:txBody>
      </p:sp>
      <p:pic>
        <p:nvPicPr>
          <p:cNvPr id="470" name="Google Shape;470;p22"/>
          <p:cNvPicPr preferRelativeResize="0"/>
          <p:nvPr/>
        </p:nvPicPr>
        <p:blipFill rotWithShape="1">
          <a:blip r:embed="rId9">
            <a:alphaModFix/>
          </a:blip>
          <a:srcRect b="0" l="0" r="0" t="0"/>
          <a:stretch/>
        </p:blipFill>
        <p:spPr>
          <a:xfrm>
            <a:off x="2550278" y="5281425"/>
            <a:ext cx="724213" cy="650490"/>
          </a:xfrm>
          <a:prstGeom prst="rect">
            <a:avLst/>
          </a:prstGeom>
          <a:noFill/>
          <a:ln>
            <a:noFill/>
          </a:ln>
        </p:spPr>
      </p:pic>
      <p:pic>
        <p:nvPicPr>
          <p:cNvPr id="471" name="Google Shape;471;p22"/>
          <p:cNvPicPr preferRelativeResize="0"/>
          <p:nvPr/>
        </p:nvPicPr>
        <p:blipFill rotWithShape="1">
          <a:blip r:embed="rId10">
            <a:alphaModFix/>
          </a:blip>
          <a:srcRect b="0" l="0" r="0" t="0"/>
          <a:stretch/>
        </p:blipFill>
        <p:spPr>
          <a:xfrm>
            <a:off x="7017041" y="5267533"/>
            <a:ext cx="1011678" cy="1082495"/>
          </a:xfrm>
          <a:prstGeom prst="rect">
            <a:avLst/>
          </a:prstGeom>
          <a:noFill/>
          <a:ln>
            <a:noFill/>
          </a:ln>
        </p:spPr>
      </p:pic>
      <p:cxnSp>
        <p:nvCxnSpPr>
          <p:cNvPr id="472" name="Google Shape;472;p22"/>
          <p:cNvCxnSpPr/>
          <p:nvPr/>
        </p:nvCxnSpPr>
        <p:spPr>
          <a:xfrm>
            <a:off x="7671863" y="2970671"/>
            <a:ext cx="1497167" cy="0"/>
          </a:xfrm>
          <a:prstGeom prst="straightConnector1">
            <a:avLst/>
          </a:prstGeom>
          <a:noFill/>
          <a:ln cap="flat" cmpd="sng" w="9525">
            <a:solidFill>
              <a:schemeClr val="dk1"/>
            </a:solidFill>
            <a:prstDash val="solid"/>
            <a:miter lim="800000"/>
            <a:headEnd len="sm" w="sm" type="none"/>
            <a:tailEnd len="med" w="med" type="triangle"/>
          </a:ln>
        </p:spPr>
      </p:cxnSp>
      <p:cxnSp>
        <p:nvCxnSpPr>
          <p:cNvPr id="473" name="Google Shape;473;p22"/>
          <p:cNvCxnSpPr/>
          <p:nvPr/>
        </p:nvCxnSpPr>
        <p:spPr>
          <a:xfrm rot="10800000">
            <a:off x="7697634" y="3353057"/>
            <a:ext cx="1425205" cy="0"/>
          </a:xfrm>
          <a:prstGeom prst="straightConnector1">
            <a:avLst/>
          </a:prstGeom>
          <a:noFill/>
          <a:ln cap="flat" cmpd="sng" w="9525">
            <a:solidFill>
              <a:schemeClr val="dk1"/>
            </a:solidFill>
            <a:prstDash val="solid"/>
            <a:miter lim="800000"/>
            <a:headEnd len="sm" w="sm" type="none"/>
            <a:tailEnd len="med" w="med" type="triangle"/>
          </a:ln>
        </p:spPr>
      </p:cxnSp>
      <p:sp>
        <p:nvSpPr>
          <p:cNvPr id="474" name="Google Shape;474;p22"/>
          <p:cNvSpPr txBox="1"/>
          <p:nvPr/>
        </p:nvSpPr>
        <p:spPr>
          <a:xfrm>
            <a:off x="7676896" y="2640457"/>
            <a:ext cx="151518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이미지 2개 입력</a:t>
            </a:r>
            <a:endParaRPr/>
          </a:p>
        </p:txBody>
      </p:sp>
      <p:sp>
        <p:nvSpPr>
          <p:cNvPr id="475" name="Google Shape;475;p22"/>
          <p:cNvSpPr txBox="1"/>
          <p:nvPr/>
        </p:nvSpPr>
        <p:spPr>
          <a:xfrm>
            <a:off x="7723350" y="3414395"/>
            <a:ext cx="137377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고유번호 출력</a:t>
            </a:r>
            <a:endParaRPr/>
          </a:p>
        </p:txBody>
      </p:sp>
      <p:sp>
        <p:nvSpPr>
          <p:cNvPr id="476" name="Google Shape;476;p22"/>
          <p:cNvSpPr txBox="1"/>
          <p:nvPr/>
        </p:nvSpPr>
        <p:spPr>
          <a:xfrm>
            <a:off x="5360183" y="5240375"/>
            <a:ext cx="120971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회원정보,</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알약 기본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고유번호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이름</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제형</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분류명 등</a:t>
            </a:r>
            <a:endParaRPr/>
          </a:p>
        </p:txBody>
      </p:sp>
      <p:sp>
        <p:nvSpPr>
          <p:cNvPr id="477" name="Google Shape;477;p22"/>
          <p:cNvSpPr txBox="1"/>
          <p:nvPr/>
        </p:nvSpPr>
        <p:spPr>
          <a:xfrm>
            <a:off x="8066132" y="5281425"/>
            <a:ext cx="120971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상세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복용법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부작용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효능 등</a:t>
            </a:r>
            <a:endParaRPr/>
          </a:p>
        </p:txBody>
      </p:sp>
      <p:cxnSp>
        <p:nvCxnSpPr>
          <p:cNvPr id="478" name="Google Shape;478;p22"/>
          <p:cNvCxnSpPr/>
          <p:nvPr/>
        </p:nvCxnSpPr>
        <p:spPr>
          <a:xfrm rot="10800000">
            <a:off x="6940007" y="3937108"/>
            <a:ext cx="540327" cy="915562"/>
          </a:xfrm>
          <a:prstGeom prst="straightConnector1">
            <a:avLst/>
          </a:prstGeom>
          <a:noFill/>
          <a:ln cap="flat" cmpd="sng" w="9525">
            <a:solidFill>
              <a:schemeClr val="dk1"/>
            </a:solidFill>
            <a:prstDash val="solid"/>
            <a:miter lim="800000"/>
            <a:headEnd len="sm" w="sm" type="none"/>
            <a:tailEnd len="sm" w="sm" type="none"/>
          </a:ln>
        </p:spPr>
      </p:cxnSp>
      <p:pic>
        <p:nvPicPr>
          <p:cNvPr id="479" name="Google Shape;479;p22"/>
          <p:cNvPicPr preferRelativeResize="0"/>
          <p:nvPr/>
        </p:nvPicPr>
        <p:blipFill rotWithShape="1">
          <a:blip r:embed="rId11">
            <a:alphaModFix/>
          </a:blip>
          <a:srcRect b="0" l="0" r="0" t="0"/>
          <a:stretch/>
        </p:blipFill>
        <p:spPr>
          <a:xfrm>
            <a:off x="9495166" y="3191152"/>
            <a:ext cx="1724662" cy="507254"/>
          </a:xfrm>
          <a:prstGeom prst="rect">
            <a:avLst/>
          </a:prstGeom>
          <a:noFill/>
          <a:ln>
            <a:noFill/>
          </a:ln>
        </p:spPr>
      </p:pic>
      <p:sp>
        <p:nvSpPr>
          <p:cNvPr id="480" name="Google Shape;480;p22"/>
          <p:cNvSpPr txBox="1"/>
          <p:nvPr/>
        </p:nvSpPr>
        <p:spPr>
          <a:xfrm>
            <a:off x="379394" y="203501"/>
            <a:ext cx="329922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프로젝트 구성도</a:t>
            </a:r>
            <a:endParaRPr sz="1800">
              <a:solidFill>
                <a:srgbClr val="CC3700"/>
              </a:solidFill>
              <a:latin typeface="Do Hyeon"/>
              <a:ea typeface="Do Hyeon"/>
              <a:cs typeface="Do Hyeon"/>
              <a:sym typeface="Do Hyeon"/>
            </a:endParaRPr>
          </a:p>
        </p:txBody>
      </p:sp>
      <p:grpSp>
        <p:nvGrpSpPr>
          <p:cNvPr id="481" name="Google Shape;481;p22"/>
          <p:cNvGrpSpPr/>
          <p:nvPr/>
        </p:nvGrpSpPr>
        <p:grpSpPr>
          <a:xfrm>
            <a:off x="2076686" y="1442692"/>
            <a:ext cx="1703004" cy="3595230"/>
            <a:chOff x="2076686" y="1442692"/>
            <a:chExt cx="1703004" cy="3595230"/>
          </a:xfrm>
        </p:grpSpPr>
        <p:pic>
          <p:nvPicPr>
            <p:cNvPr descr="텍스트이(가) 표시된 사진&#10;&#10;자동 생성된 설명" id="482" name="Google Shape;482;p22"/>
            <p:cNvPicPr preferRelativeResize="0"/>
            <p:nvPr/>
          </p:nvPicPr>
          <p:blipFill rotWithShape="1">
            <a:blip r:embed="rId12">
              <a:alphaModFix/>
            </a:blip>
            <a:srcRect b="0" l="0" r="0" t="0"/>
            <a:stretch/>
          </p:blipFill>
          <p:spPr>
            <a:xfrm>
              <a:off x="2076686" y="1442692"/>
              <a:ext cx="1703004" cy="3595230"/>
            </a:xfrm>
            <a:prstGeom prst="rect">
              <a:avLst/>
            </a:prstGeom>
            <a:noFill/>
            <a:ln>
              <a:noFill/>
            </a:ln>
            <a:effectLst>
              <a:outerShdw blurRad="88900" rotWithShape="0" algn="ctr">
                <a:srgbClr val="000000">
                  <a:alpha val="12941"/>
                </a:srgbClr>
              </a:outerShdw>
            </a:effectLst>
          </p:spPr>
        </p:pic>
        <p:pic>
          <p:nvPicPr>
            <p:cNvPr id="483" name="Google Shape;483;p22"/>
            <p:cNvPicPr preferRelativeResize="0"/>
            <p:nvPr/>
          </p:nvPicPr>
          <p:blipFill rotWithShape="1">
            <a:blip r:embed="rId13">
              <a:alphaModFix/>
            </a:blip>
            <a:srcRect b="0" l="0" r="0" t="0"/>
            <a:stretch/>
          </p:blipFill>
          <p:spPr>
            <a:xfrm>
              <a:off x="2587198" y="4091126"/>
              <a:ext cx="753366" cy="218985"/>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23"/>
          <p:cNvSpPr/>
          <p:nvPr/>
        </p:nvSpPr>
        <p:spPr>
          <a:xfrm>
            <a:off x="6874548" y="5162247"/>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490" name="Google Shape;490;p23"/>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491" name="Google Shape;491;p23"/>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92" name="Google Shape;492;p23"/>
          <p:cNvPicPr preferRelativeResize="0"/>
          <p:nvPr/>
        </p:nvPicPr>
        <p:blipFill rotWithShape="1">
          <a:blip r:embed="rId4">
            <a:alphaModFix/>
          </a:blip>
          <a:srcRect b="0" l="0" r="0" t="0"/>
          <a:stretch/>
        </p:blipFill>
        <p:spPr>
          <a:xfrm>
            <a:off x="441801" y="2897797"/>
            <a:ext cx="610887" cy="610887"/>
          </a:xfrm>
          <a:prstGeom prst="rect">
            <a:avLst/>
          </a:prstGeom>
          <a:noFill/>
          <a:ln>
            <a:noFill/>
          </a:ln>
        </p:spPr>
      </p:pic>
      <p:sp>
        <p:nvSpPr>
          <p:cNvPr id="493" name="Google Shape;493;p23"/>
          <p:cNvSpPr/>
          <p:nvPr/>
        </p:nvSpPr>
        <p:spPr>
          <a:xfrm>
            <a:off x="5135606" y="2414813"/>
            <a:ext cx="2536257"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494" name="Google Shape;494;p23"/>
          <p:cNvPicPr preferRelativeResize="0"/>
          <p:nvPr/>
        </p:nvPicPr>
        <p:blipFill rotWithShape="1">
          <a:blip r:embed="rId5">
            <a:alphaModFix/>
          </a:blip>
          <a:srcRect b="0" l="0" r="0" t="0"/>
          <a:stretch/>
        </p:blipFill>
        <p:spPr>
          <a:xfrm>
            <a:off x="5260109" y="2754055"/>
            <a:ext cx="704932" cy="704932"/>
          </a:xfrm>
          <a:prstGeom prst="rect">
            <a:avLst/>
          </a:prstGeom>
          <a:noFill/>
          <a:ln>
            <a:noFill/>
          </a:ln>
        </p:spPr>
      </p:pic>
      <p:pic>
        <p:nvPicPr>
          <p:cNvPr id="495" name="Google Shape;495;p23"/>
          <p:cNvPicPr preferRelativeResize="0"/>
          <p:nvPr/>
        </p:nvPicPr>
        <p:blipFill rotWithShape="1">
          <a:blip r:embed="rId6">
            <a:alphaModFix/>
          </a:blip>
          <a:srcRect b="0" l="0" r="0" t="0"/>
          <a:stretch/>
        </p:blipFill>
        <p:spPr>
          <a:xfrm>
            <a:off x="6317507" y="2780437"/>
            <a:ext cx="1294047" cy="791431"/>
          </a:xfrm>
          <a:prstGeom prst="rect">
            <a:avLst/>
          </a:prstGeom>
          <a:noFill/>
          <a:ln>
            <a:noFill/>
          </a:ln>
        </p:spPr>
      </p:pic>
      <p:sp>
        <p:nvSpPr>
          <p:cNvPr id="496" name="Google Shape;496;p23"/>
          <p:cNvSpPr/>
          <p:nvPr/>
        </p:nvSpPr>
        <p:spPr>
          <a:xfrm>
            <a:off x="5986456" y="3037022"/>
            <a:ext cx="288758" cy="278259"/>
          </a:xfrm>
          <a:prstGeom prst="mathPlus">
            <a:avLst>
              <a:gd fmla="val 23520" name="adj1"/>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97" name="Google Shape;497;p23"/>
          <p:cNvSpPr txBox="1"/>
          <p:nvPr/>
        </p:nvSpPr>
        <p:spPr>
          <a:xfrm>
            <a:off x="5666182" y="2029760"/>
            <a:ext cx="14199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API Server</a:t>
            </a:r>
            <a:endParaRPr sz="1800">
              <a:solidFill>
                <a:schemeClr val="dk1"/>
              </a:solidFill>
              <a:latin typeface="Arial"/>
              <a:ea typeface="Arial"/>
              <a:cs typeface="Arial"/>
              <a:sym typeface="Arial"/>
            </a:endParaRPr>
          </a:p>
        </p:txBody>
      </p:sp>
      <p:sp>
        <p:nvSpPr>
          <p:cNvPr id="498" name="Google Shape;498;p23"/>
          <p:cNvSpPr/>
          <p:nvPr/>
        </p:nvSpPr>
        <p:spPr>
          <a:xfrm>
            <a:off x="1629059" y="1218488"/>
            <a:ext cx="2536257" cy="3969505"/>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99" name="Google Shape;499;p23"/>
          <p:cNvSpPr/>
          <p:nvPr/>
        </p:nvSpPr>
        <p:spPr>
          <a:xfrm>
            <a:off x="4196928" y="5168436"/>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00" name="Google Shape;500;p23"/>
          <p:cNvSpPr/>
          <p:nvPr/>
        </p:nvSpPr>
        <p:spPr>
          <a:xfrm>
            <a:off x="9183148" y="2384895"/>
            <a:ext cx="2285466"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01" name="Google Shape;501;p23"/>
          <p:cNvSpPr txBox="1"/>
          <p:nvPr/>
        </p:nvSpPr>
        <p:spPr>
          <a:xfrm>
            <a:off x="2238701" y="790831"/>
            <a:ext cx="13195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Application</a:t>
            </a:r>
            <a:endParaRPr sz="1800">
              <a:solidFill>
                <a:schemeClr val="dk1"/>
              </a:solidFill>
              <a:latin typeface="Arial"/>
              <a:ea typeface="Arial"/>
              <a:cs typeface="Arial"/>
              <a:sym typeface="Arial"/>
            </a:endParaRPr>
          </a:p>
        </p:txBody>
      </p:sp>
      <p:pic>
        <p:nvPicPr>
          <p:cNvPr id="502" name="Google Shape;502;p23"/>
          <p:cNvPicPr preferRelativeResize="0"/>
          <p:nvPr/>
        </p:nvPicPr>
        <p:blipFill rotWithShape="1">
          <a:blip r:embed="rId7">
            <a:alphaModFix/>
          </a:blip>
          <a:srcRect b="0" l="0" r="0" t="0"/>
          <a:stretch/>
        </p:blipFill>
        <p:spPr>
          <a:xfrm>
            <a:off x="4300743" y="5441053"/>
            <a:ext cx="855845" cy="855845"/>
          </a:xfrm>
          <a:prstGeom prst="rect">
            <a:avLst/>
          </a:prstGeom>
          <a:noFill/>
          <a:ln>
            <a:noFill/>
          </a:ln>
        </p:spPr>
      </p:pic>
      <p:sp>
        <p:nvSpPr>
          <p:cNvPr id="503" name="Google Shape;503;p23"/>
          <p:cNvSpPr txBox="1"/>
          <p:nvPr/>
        </p:nvSpPr>
        <p:spPr>
          <a:xfrm>
            <a:off x="4858599" y="4818661"/>
            <a:ext cx="1191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Database</a:t>
            </a:r>
            <a:endParaRPr sz="1800">
              <a:solidFill>
                <a:schemeClr val="dk1"/>
              </a:solidFill>
              <a:latin typeface="Arial"/>
              <a:ea typeface="Arial"/>
              <a:cs typeface="Arial"/>
              <a:sym typeface="Arial"/>
            </a:endParaRPr>
          </a:p>
        </p:txBody>
      </p:sp>
      <p:pic>
        <p:nvPicPr>
          <p:cNvPr id="504" name="Google Shape;504;p23"/>
          <p:cNvPicPr preferRelativeResize="0"/>
          <p:nvPr/>
        </p:nvPicPr>
        <p:blipFill rotWithShape="1">
          <a:blip r:embed="rId8">
            <a:alphaModFix/>
          </a:blip>
          <a:srcRect b="0" l="0" r="0" t="0"/>
          <a:stretch/>
        </p:blipFill>
        <p:spPr>
          <a:xfrm>
            <a:off x="9495166" y="2592736"/>
            <a:ext cx="1724662" cy="500151"/>
          </a:xfrm>
          <a:prstGeom prst="rect">
            <a:avLst/>
          </a:prstGeom>
          <a:noFill/>
          <a:ln>
            <a:noFill/>
          </a:ln>
        </p:spPr>
      </p:pic>
      <p:sp>
        <p:nvSpPr>
          <p:cNvPr id="505" name="Google Shape;505;p23"/>
          <p:cNvSpPr txBox="1"/>
          <p:nvPr/>
        </p:nvSpPr>
        <p:spPr>
          <a:xfrm>
            <a:off x="10104298" y="2018368"/>
            <a:ext cx="3990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AI</a:t>
            </a:r>
            <a:endParaRPr sz="1800">
              <a:solidFill>
                <a:schemeClr val="dk1"/>
              </a:solidFill>
              <a:latin typeface="Arial"/>
              <a:ea typeface="Arial"/>
              <a:cs typeface="Arial"/>
              <a:sym typeface="Arial"/>
            </a:endParaRPr>
          </a:p>
        </p:txBody>
      </p:sp>
      <p:sp>
        <p:nvSpPr>
          <p:cNvPr id="506" name="Google Shape;506;p23"/>
          <p:cNvSpPr txBox="1"/>
          <p:nvPr/>
        </p:nvSpPr>
        <p:spPr>
          <a:xfrm>
            <a:off x="6805509" y="4793046"/>
            <a:ext cx="2779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Open API (낱알식별목록)</a:t>
            </a:r>
            <a:endParaRPr sz="1800">
              <a:solidFill>
                <a:schemeClr val="dk1"/>
              </a:solidFill>
              <a:latin typeface="Arial"/>
              <a:ea typeface="Arial"/>
              <a:cs typeface="Arial"/>
              <a:sym typeface="Arial"/>
            </a:endParaRPr>
          </a:p>
        </p:txBody>
      </p:sp>
      <p:cxnSp>
        <p:nvCxnSpPr>
          <p:cNvPr id="507" name="Google Shape;507;p23"/>
          <p:cNvCxnSpPr>
            <a:stCxn id="492" idx="3"/>
            <a:endCxn id="498" idx="1"/>
          </p:cNvCxnSpPr>
          <p:nvPr/>
        </p:nvCxnSpPr>
        <p:spPr>
          <a:xfrm>
            <a:off x="1052688" y="3203241"/>
            <a:ext cx="576300" cy="0"/>
          </a:xfrm>
          <a:prstGeom prst="straightConnector1">
            <a:avLst/>
          </a:prstGeom>
          <a:noFill/>
          <a:ln cap="flat" cmpd="sng" w="9525">
            <a:solidFill>
              <a:schemeClr val="dk1"/>
            </a:solidFill>
            <a:prstDash val="solid"/>
            <a:miter lim="800000"/>
            <a:headEnd len="sm" w="sm" type="none"/>
            <a:tailEnd len="sm" w="sm" type="none"/>
          </a:ln>
        </p:spPr>
      </p:cxnSp>
      <p:cxnSp>
        <p:nvCxnSpPr>
          <p:cNvPr id="508" name="Google Shape;508;p23"/>
          <p:cNvCxnSpPr/>
          <p:nvPr/>
        </p:nvCxnSpPr>
        <p:spPr>
          <a:xfrm>
            <a:off x="4165316" y="2945490"/>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509" name="Google Shape;509;p23"/>
          <p:cNvCxnSpPr/>
          <p:nvPr/>
        </p:nvCxnSpPr>
        <p:spPr>
          <a:xfrm rot="10800000">
            <a:off x="4165316" y="3318368"/>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510" name="Google Shape;510;p23"/>
          <p:cNvCxnSpPr/>
          <p:nvPr/>
        </p:nvCxnSpPr>
        <p:spPr>
          <a:xfrm flipH="1" rot="10800000">
            <a:off x="5491390" y="3945136"/>
            <a:ext cx="540327" cy="915562"/>
          </a:xfrm>
          <a:prstGeom prst="straightConnector1">
            <a:avLst/>
          </a:prstGeom>
          <a:noFill/>
          <a:ln cap="flat" cmpd="sng" w="9525">
            <a:solidFill>
              <a:schemeClr val="dk1"/>
            </a:solidFill>
            <a:prstDash val="solid"/>
            <a:miter lim="800000"/>
            <a:headEnd len="sm" w="sm" type="none"/>
            <a:tailEnd len="sm" w="sm" type="none"/>
          </a:ln>
        </p:spPr>
      </p:cxnSp>
      <p:sp>
        <p:nvSpPr>
          <p:cNvPr id="511" name="Google Shape;511;p23"/>
          <p:cNvSpPr txBox="1"/>
          <p:nvPr/>
        </p:nvSpPr>
        <p:spPr>
          <a:xfrm>
            <a:off x="4011125" y="2461597"/>
            <a:ext cx="124395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촬영한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사진</a:t>
            </a:r>
            <a:endParaRPr/>
          </a:p>
        </p:txBody>
      </p:sp>
      <p:sp>
        <p:nvSpPr>
          <p:cNvPr id="512" name="Google Shape;512;p23"/>
          <p:cNvSpPr txBox="1"/>
          <p:nvPr/>
        </p:nvSpPr>
        <p:spPr>
          <a:xfrm>
            <a:off x="4052859" y="3394106"/>
            <a:ext cx="12999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검색한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정보</a:t>
            </a:r>
            <a:endParaRPr/>
          </a:p>
        </p:txBody>
      </p:sp>
      <p:pic>
        <p:nvPicPr>
          <p:cNvPr id="513" name="Google Shape;513;p23"/>
          <p:cNvPicPr preferRelativeResize="0"/>
          <p:nvPr/>
        </p:nvPicPr>
        <p:blipFill rotWithShape="1">
          <a:blip r:embed="rId9">
            <a:alphaModFix/>
          </a:blip>
          <a:srcRect b="0" l="0" r="0" t="0"/>
          <a:stretch/>
        </p:blipFill>
        <p:spPr>
          <a:xfrm>
            <a:off x="2550278" y="5281425"/>
            <a:ext cx="724213" cy="650490"/>
          </a:xfrm>
          <a:prstGeom prst="rect">
            <a:avLst/>
          </a:prstGeom>
          <a:noFill/>
          <a:ln>
            <a:noFill/>
          </a:ln>
        </p:spPr>
      </p:pic>
      <p:pic>
        <p:nvPicPr>
          <p:cNvPr id="514" name="Google Shape;514;p23"/>
          <p:cNvPicPr preferRelativeResize="0"/>
          <p:nvPr/>
        </p:nvPicPr>
        <p:blipFill rotWithShape="1">
          <a:blip r:embed="rId10">
            <a:alphaModFix/>
          </a:blip>
          <a:srcRect b="0" l="0" r="0" t="0"/>
          <a:stretch/>
        </p:blipFill>
        <p:spPr>
          <a:xfrm>
            <a:off x="7017041" y="5267533"/>
            <a:ext cx="1011678" cy="1082495"/>
          </a:xfrm>
          <a:prstGeom prst="rect">
            <a:avLst/>
          </a:prstGeom>
          <a:noFill/>
          <a:ln>
            <a:noFill/>
          </a:ln>
        </p:spPr>
      </p:pic>
      <p:cxnSp>
        <p:nvCxnSpPr>
          <p:cNvPr id="515" name="Google Shape;515;p23"/>
          <p:cNvCxnSpPr/>
          <p:nvPr/>
        </p:nvCxnSpPr>
        <p:spPr>
          <a:xfrm>
            <a:off x="7671863" y="2970671"/>
            <a:ext cx="1497167" cy="0"/>
          </a:xfrm>
          <a:prstGeom prst="straightConnector1">
            <a:avLst/>
          </a:prstGeom>
          <a:noFill/>
          <a:ln cap="flat" cmpd="sng" w="9525">
            <a:solidFill>
              <a:schemeClr val="dk1"/>
            </a:solidFill>
            <a:prstDash val="solid"/>
            <a:miter lim="800000"/>
            <a:headEnd len="sm" w="sm" type="none"/>
            <a:tailEnd len="med" w="med" type="triangle"/>
          </a:ln>
        </p:spPr>
      </p:cxnSp>
      <p:cxnSp>
        <p:nvCxnSpPr>
          <p:cNvPr id="516" name="Google Shape;516;p23"/>
          <p:cNvCxnSpPr/>
          <p:nvPr/>
        </p:nvCxnSpPr>
        <p:spPr>
          <a:xfrm rot="10800000">
            <a:off x="7697634" y="3353057"/>
            <a:ext cx="1425205" cy="0"/>
          </a:xfrm>
          <a:prstGeom prst="straightConnector1">
            <a:avLst/>
          </a:prstGeom>
          <a:noFill/>
          <a:ln cap="flat" cmpd="sng" w="9525">
            <a:solidFill>
              <a:schemeClr val="dk1"/>
            </a:solidFill>
            <a:prstDash val="solid"/>
            <a:miter lim="800000"/>
            <a:headEnd len="sm" w="sm" type="none"/>
            <a:tailEnd len="med" w="med" type="triangle"/>
          </a:ln>
        </p:spPr>
      </p:cxnSp>
      <p:sp>
        <p:nvSpPr>
          <p:cNvPr id="517" name="Google Shape;517;p23"/>
          <p:cNvSpPr txBox="1"/>
          <p:nvPr/>
        </p:nvSpPr>
        <p:spPr>
          <a:xfrm>
            <a:off x="7676896" y="2640457"/>
            <a:ext cx="151518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이미지 2개 입력</a:t>
            </a:r>
            <a:endParaRPr/>
          </a:p>
        </p:txBody>
      </p:sp>
      <p:sp>
        <p:nvSpPr>
          <p:cNvPr id="518" name="Google Shape;518;p23"/>
          <p:cNvSpPr txBox="1"/>
          <p:nvPr/>
        </p:nvSpPr>
        <p:spPr>
          <a:xfrm>
            <a:off x="7723350" y="3414395"/>
            <a:ext cx="137377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고유번호 출력</a:t>
            </a:r>
            <a:endParaRPr/>
          </a:p>
        </p:txBody>
      </p:sp>
      <p:sp>
        <p:nvSpPr>
          <p:cNvPr id="519" name="Google Shape;519;p23"/>
          <p:cNvSpPr txBox="1"/>
          <p:nvPr/>
        </p:nvSpPr>
        <p:spPr>
          <a:xfrm>
            <a:off x="5360183" y="5240375"/>
            <a:ext cx="120971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회원정보,</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알약 기본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고유번호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이름</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제형</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분류명 등</a:t>
            </a:r>
            <a:endParaRPr/>
          </a:p>
        </p:txBody>
      </p:sp>
      <p:sp>
        <p:nvSpPr>
          <p:cNvPr id="520" name="Google Shape;520;p23"/>
          <p:cNvSpPr txBox="1"/>
          <p:nvPr/>
        </p:nvSpPr>
        <p:spPr>
          <a:xfrm>
            <a:off x="8066132" y="5281425"/>
            <a:ext cx="120971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상세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복용법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부작용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효능 등</a:t>
            </a:r>
            <a:endParaRPr/>
          </a:p>
        </p:txBody>
      </p:sp>
      <p:cxnSp>
        <p:nvCxnSpPr>
          <p:cNvPr id="521" name="Google Shape;521;p23"/>
          <p:cNvCxnSpPr/>
          <p:nvPr/>
        </p:nvCxnSpPr>
        <p:spPr>
          <a:xfrm rot="10800000">
            <a:off x="6940007" y="3937108"/>
            <a:ext cx="540327" cy="915562"/>
          </a:xfrm>
          <a:prstGeom prst="straightConnector1">
            <a:avLst/>
          </a:prstGeom>
          <a:noFill/>
          <a:ln cap="flat" cmpd="sng" w="9525">
            <a:solidFill>
              <a:schemeClr val="dk1"/>
            </a:solidFill>
            <a:prstDash val="solid"/>
            <a:miter lim="800000"/>
            <a:headEnd len="sm" w="sm" type="none"/>
            <a:tailEnd len="sm" w="sm" type="none"/>
          </a:ln>
        </p:spPr>
      </p:cxnSp>
      <p:pic>
        <p:nvPicPr>
          <p:cNvPr id="522" name="Google Shape;522;p23"/>
          <p:cNvPicPr preferRelativeResize="0"/>
          <p:nvPr/>
        </p:nvPicPr>
        <p:blipFill rotWithShape="1">
          <a:blip r:embed="rId11">
            <a:alphaModFix/>
          </a:blip>
          <a:srcRect b="0" l="0" r="0" t="0"/>
          <a:stretch/>
        </p:blipFill>
        <p:spPr>
          <a:xfrm>
            <a:off x="9495166" y="3191152"/>
            <a:ext cx="1724662" cy="507254"/>
          </a:xfrm>
          <a:prstGeom prst="rect">
            <a:avLst/>
          </a:prstGeom>
          <a:noFill/>
          <a:ln>
            <a:noFill/>
          </a:ln>
        </p:spPr>
      </p:pic>
      <p:sp>
        <p:nvSpPr>
          <p:cNvPr id="523" name="Google Shape;523;p23"/>
          <p:cNvSpPr txBox="1"/>
          <p:nvPr/>
        </p:nvSpPr>
        <p:spPr>
          <a:xfrm>
            <a:off x="379394" y="203501"/>
            <a:ext cx="329922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프로젝트 구성도</a:t>
            </a:r>
            <a:endParaRPr sz="1800">
              <a:solidFill>
                <a:srgbClr val="CC3700"/>
              </a:solidFill>
              <a:latin typeface="Do Hyeon"/>
              <a:ea typeface="Do Hyeon"/>
              <a:cs typeface="Do Hyeon"/>
              <a:sym typeface="Do Hyeon"/>
            </a:endParaRPr>
          </a:p>
        </p:txBody>
      </p:sp>
      <p:grpSp>
        <p:nvGrpSpPr>
          <p:cNvPr id="524" name="Google Shape;524;p23"/>
          <p:cNvGrpSpPr/>
          <p:nvPr/>
        </p:nvGrpSpPr>
        <p:grpSpPr>
          <a:xfrm>
            <a:off x="2076686" y="1442692"/>
            <a:ext cx="1703004" cy="3595230"/>
            <a:chOff x="2076686" y="1442692"/>
            <a:chExt cx="1703004" cy="3595230"/>
          </a:xfrm>
        </p:grpSpPr>
        <p:pic>
          <p:nvPicPr>
            <p:cNvPr descr="텍스트이(가) 표시된 사진&#10;&#10;자동 생성된 설명" id="525" name="Google Shape;525;p23"/>
            <p:cNvPicPr preferRelativeResize="0"/>
            <p:nvPr/>
          </p:nvPicPr>
          <p:blipFill rotWithShape="1">
            <a:blip r:embed="rId12">
              <a:alphaModFix/>
            </a:blip>
            <a:srcRect b="0" l="0" r="0" t="0"/>
            <a:stretch/>
          </p:blipFill>
          <p:spPr>
            <a:xfrm>
              <a:off x="2076686" y="1442692"/>
              <a:ext cx="1703004" cy="3595230"/>
            </a:xfrm>
            <a:prstGeom prst="rect">
              <a:avLst/>
            </a:prstGeom>
            <a:noFill/>
            <a:ln>
              <a:noFill/>
            </a:ln>
            <a:effectLst>
              <a:outerShdw blurRad="88900" rotWithShape="0" algn="ctr">
                <a:srgbClr val="000000">
                  <a:alpha val="12941"/>
                </a:srgbClr>
              </a:outerShdw>
            </a:effectLst>
          </p:spPr>
        </p:pic>
        <p:pic>
          <p:nvPicPr>
            <p:cNvPr id="526" name="Google Shape;526;p23"/>
            <p:cNvPicPr preferRelativeResize="0"/>
            <p:nvPr/>
          </p:nvPicPr>
          <p:blipFill rotWithShape="1">
            <a:blip r:embed="rId13">
              <a:alphaModFix/>
            </a:blip>
            <a:srcRect b="0" l="0" r="0" t="0"/>
            <a:stretch/>
          </p:blipFill>
          <p:spPr>
            <a:xfrm>
              <a:off x="2587198" y="4091126"/>
              <a:ext cx="753366" cy="218985"/>
            </a:xfrm>
            <a:prstGeom prst="rect">
              <a:avLst/>
            </a:prstGeom>
            <a:noFill/>
            <a:ln>
              <a:noFill/>
            </a:ln>
          </p:spPr>
        </p:pic>
      </p:grpSp>
      <p:pic>
        <p:nvPicPr>
          <p:cNvPr id="527" name="Google Shape;527;p23"/>
          <p:cNvPicPr preferRelativeResize="0"/>
          <p:nvPr/>
        </p:nvPicPr>
        <p:blipFill rotWithShape="1">
          <a:blip r:embed="rId14">
            <a:alphaModFix/>
          </a:blip>
          <a:srcRect b="0" l="0" r="0" t="0"/>
          <a:stretch/>
        </p:blipFill>
        <p:spPr>
          <a:xfrm>
            <a:off x="932433" y="2272213"/>
            <a:ext cx="996209" cy="666817"/>
          </a:xfrm>
          <a:prstGeom prst="rect">
            <a:avLst/>
          </a:prstGeom>
          <a:noFill/>
          <a:ln>
            <a:noFill/>
          </a:ln>
        </p:spPr>
      </p:pic>
      <p:pic>
        <p:nvPicPr>
          <p:cNvPr id="528" name="Google Shape;528;p23"/>
          <p:cNvPicPr preferRelativeResize="0"/>
          <p:nvPr/>
        </p:nvPicPr>
        <p:blipFill rotWithShape="1">
          <a:blip r:embed="rId15">
            <a:alphaModFix/>
          </a:blip>
          <a:srcRect b="0" l="0" r="0" t="9227"/>
          <a:stretch/>
        </p:blipFill>
        <p:spPr>
          <a:xfrm>
            <a:off x="932433" y="3477925"/>
            <a:ext cx="996209" cy="57774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24"/>
          <p:cNvSpPr/>
          <p:nvPr/>
        </p:nvSpPr>
        <p:spPr>
          <a:xfrm>
            <a:off x="6874548" y="5162247"/>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535" name="Google Shape;535;p24"/>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536" name="Google Shape;536;p24"/>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37" name="Google Shape;537;p24"/>
          <p:cNvPicPr preferRelativeResize="0"/>
          <p:nvPr/>
        </p:nvPicPr>
        <p:blipFill rotWithShape="1">
          <a:blip r:embed="rId4">
            <a:alphaModFix/>
          </a:blip>
          <a:srcRect b="0" l="0" r="0" t="0"/>
          <a:stretch/>
        </p:blipFill>
        <p:spPr>
          <a:xfrm>
            <a:off x="441801" y="2897797"/>
            <a:ext cx="610887" cy="610887"/>
          </a:xfrm>
          <a:prstGeom prst="rect">
            <a:avLst/>
          </a:prstGeom>
          <a:noFill/>
          <a:ln>
            <a:noFill/>
          </a:ln>
        </p:spPr>
      </p:pic>
      <p:sp>
        <p:nvSpPr>
          <p:cNvPr id="538" name="Google Shape;538;p24"/>
          <p:cNvSpPr/>
          <p:nvPr/>
        </p:nvSpPr>
        <p:spPr>
          <a:xfrm>
            <a:off x="5135606" y="2414813"/>
            <a:ext cx="2536257"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539" name="Google Shape;539;p24"/>
          <p:cNvPicPr preferRelativeResize="0"/>
          <p:nvPr/>
        </p:nvPicPr>
        <p:blipFill rotWithShape="1">
          <a:blip r:embed="rId5">
            <a:alphaModFix/>
          </a:blip>
          <a:srcRect b="0" l="0" r="0" t="0"/>
          <a:stretch/>
        </p:blipFill>
        <p:spPr>
          <a:xfrm>
            <a:off x="5260109" y="2754055"/>
            <a:ext cx="704932" cy="704932"/>
          </a:xfrm>
          <a:prstGeom prst="rect">
            <a:avLst/>
          </a:prstGeom>
          <a:noFill/>
          <a:ln>
            <a:noFill/>
          </a:ln>
        </p:spPr>
      </p:pic>
      <p:pic>
        <p:nvPicPr>
          <p:cNvPr id="540" name="Google Shape;540;p24"/>
          <p:cNvPicPr preferRelativeResize="0"/>
          <p:nvPr/>
        </p:nvPicPr>
        <p:blipFill rotWithShape="1">
          <a:blip r:embed="rId6">
            <a:alphaModFix/>
          </a:blip>
          <a:srcRect b="0" l="0" r="0" t="0"/>
          <a:stretch/>
        </p:blipFill>
        <p:spPr>
          <a:xfrm>
            <a:off x="6317507" y="2780437"/>
            <a:ext cx="1294047" cy="791431"/>
          </a:xfrm>
          <a:prstGeom prst="rect">
            <a:avLst/>
          </a:prstGeom>
          <a:noFill/>
          <a:ln>
            <a:noFill/>
          </a:ln>
        </p:spPr>
      </p:pic>
      <p:sp>
        <p:nvSpPr>
          <p:cNvPr id="541" name="Google Shape;541;p24"/>
          <p:cNvSpPr/>
          <p:nvPr/>
        </p:nvSpPr>
        <p:spPr>
          <a:xfrm>
            <a:off x="5986456" y="3037022"/>
            <a:ext cx="288758" cy="278259"/>
          </a:xfrm>
          <a:prstGeom prst="mathPlus">
            <a:avLst>
              <a:gd fmla="val 23520" name="adj1"/>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2" name="Google Shape;542;p24"/>
          <p:cNvSpPr txBox="1"/>
          <p:nvPr/>
        </p:nvSpPr>
        <p:spPr>
          <a:xfrm>
            <a:off x="5666182" y="2029760"/>
            <a:ext cx="14199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API Server</a:t>
            </a:r>
            <a:endParaRPr sz="1800">
              <a:solidFill>
                <a:schemeClr val="dk1"/>
              </a:solidFill>
              <a:latin typeface="Arial"/>
              <a:ea typeface="Arial"/>
              <a:cs typeface="Arial"/>
              <a:sym typeface="Arial"/>
            </a:endParaRPr>
          </a:p>
        </p:txBody>
      </p:sp>
      <p:sp>
        <p:nvSpPr>
          <p:cNvPr id="543" name="Google Shape;543;p24"/>
          <p:cNvSpPr/>
          <p:nvPr/>
        </p:nvSpPr>
        <p:spPr>
          <a:xfrm>
            <a:off x="1629059" y="1218488"/>
            <a:ext cx="2536257" cy="3969505"/>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4" name="Google Shape;544;p24"/>
          <p:cNvSpPr/>
          <p:nvPr/>
        </p:nvSpPr>
        <p:spPr>
          <a:xfrm>
            <a:off x="4196928" y="5168436"/>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5" name="Google Shape;545;p24"/>
          <p:cNvSpPr/>
          <p:nvPr/>
        </p:nvSpPr>
        <p:spPr>
          <a:xfrm>
            <a:off x="9183148" y="2384895"/>
            <a:ext cx="2285466"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6" name="Google Shape;546;p24"/>
          <p:cNvSpPr txBox="1"/>
          <p:nvPr/>
        </p:nvSpPr>
        <p:spPr>
          <a:xfrm>
            <a:off x="2238701" y="790831"/>
            <a:ext cx="13195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Application</a:t>
            </a:r>
            <a:endParaRPr sz="1800">
              <a:solidFill>
                <a:schemeClr val="dk1"/>
              </a:solidFill>
              <a:latin typeface="Arial"/>
              <a:ea typeface="Arial"/>
              <a:cs typeface="Arial"/>
              <a:sym typeface="Arial"/>
            </a:endParaRPr>
          </a:p>
        </p:txBody>
      </p:sp>
      <p:pic>
        <p:nvPicPr>
          <p:cNvPr id="547" name="Google Shape;547;p24"/>
          <p:cNvPicPr preferRelativeResize="0"/>
          <p:nvPr/>
        </p:nvPicPr>
        <p:blipFill rotWithShape="1">
          <a:blip r:embed="rId7">
            <a:alphaModFix/>
          </a:blip>
          <a:srcRect b="0" l="0" r="0" t="0"/>
          <a:stretch/>
        </p:blipFill>
        <p:spPr>
          <a:xfrm>
            <a:off x="4300743" y="5441053"/>
            <a:ext cx="855845" cy="855845"/>
          </a:xfrm>
          <a:prstGeom prst="rect">
            <a:avLst/>
          </a:prstGeom>
          <a:noFill/>
          <a:ln>
            <a:noFill/>
          </a:ln>
        </p:spPr>
      </p:pic>
      <p:sp>
        <p:nvSpPr>
          <p:cNvPr id="548" name="Google Shape;548;p24"/>
          <p:cNvSpPr txBox="1"/>
          <p:nvPr/>
        </p:nvSpPr>
        <p:spPr>
          <a:xfrm>
            <a:off x="4858599" y="4818661"/>
            <a:ext cx="1191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Database</a:t>
            </a:r>
            <a:endParaRPr sz="1800">
              <a:solidFill>
                <a:schemeClr val="dk1"/>
              </a:solidFill>
              <a:latin typeface="Arial"/>
              <a:ea typeface="Arial"/>
              <a:cs typeface="Arial"/>
              <a:sym typeface="Arial"/>
            </a:endParaRPr>
          </a:p>
        </p:txBody>
      </p:sp>
      <p:pic>
        <p:nvPicPr>
          <p:cNvPr id="549" name="Google Shape;549;p24"/>
          <p:cNvPicPr preferRelativeResize="0"/>
          <p:nvPr/>
        </p:nvPicPr>
        <p:blipFill rotWithShape="1">
          <a:blip r:embed="rId8">
            <a:alphaModFix/>
          </a:blip>
          <a:srcRect b="0" l="0" r="0" t="0"/>
          <a:stretch/>
        </p:blipFill>
        <p:spPr>
          <a:xfrm>
            <a:off x="9495166" y="2592736"/>
            <a:ext cx="1724662" cy="500151"/>
          </a:xfrm>
          <a:prstGeom prst="rect">
            <a:avLst/>
          </a:prstGeom>
          <a:noFill/>
          <a:ln>
            <a:noFill/>
          </a:ln>
        </p:spPr>
      </p:pic>
      <p:sp>
        <p:nvSpPr>
          <p:cNvPr id="550" name="Google Shape;550;p24"/>
          <p:cNvSpPr txBox="1"/>
          <p:nvPr/>
        </p:nvSpPr>
        <p:spPr>
          <a:xfrm>
            <a:off x="10104298" y="2018368"/>
            <a:ext cx="3990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AI</a:t>
            </a:r>
            <a:endParaRPr sz="1800">
              <a:solidFill>
                <a:schemeClr val="dk1"/>
              </a:solidFill>
              <a:latin typeface="Arial"/>
              <a:ea typeface="Arial"/>
              <a:cs typeface="Arial"/>
              <a:sym typeface="Arial"/>
            </a:endParaRPr>
          </a:p>
        </p:txBody>
      </p:sp>
      <p:sp>
        <p:nvSpPr>
          <p:cNvPr id="551" name="Google Shape;551;p24"/>
          <p:cNvSpPr txBox="1"/>
          <p:nvPr/>
        </p:nvSpPr>
        <p:spPr>
          <a:xfrm>
            <a:off x="6805509" y="4793046"/>
            <a:ext cx="2779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Open API (낱알식별목록)</a:t>
            </a:r>
            <a:endParaRPr sz="1800">
              <a:solidFill>
                <a:schemeClr val="dk1"/>
              </a:solidFill>
              <a:latin typeface="Arial"/>
              <a:ea typeface="Arial"/>
              <a:cs typeface="Arial"/>
              <a:sym typeface="Arial"/>
            </a:endParaRPr>
          </a:p>
        </p:txBody>
      </p:sp>
      <p:cxnSp>
        <p:nvCxnSpPr>
          <p:cNvPr id="552" name="Google Shape;552;p24"/>
          <p:cNvCxnSpPr>
            <a:stCxn id="537" idx="3"/>
            <a:endCxn id="543" idx="1"/>
          </p:cNvCxnSpPr>
          <p:nvPr/>
        </p:nvCxnSpPr>
        <p:spPr>
          <a:xfrm>
            <a:off x="1052688" y="3203241"/>
            <a:ext cx="576300" cy="0"/>
          </a:xfrm>
          <a:prstGeom prst="straightConnector1">
            <a:avLst/>
          </a:prstGeom>
          <a:noFill/>
          <a:ln cap="flat" cmpd="sng" w="9525">
            <a:solidFill>
              <a:schemeClr val="dk1"/>
            </a:solidFill>
            <a:prstDash val="solid"/>
            <a:miter lim="800000"/>
            <a:headEnd len="sm" w="sm" type="none"/>
            <a:tailEnd len="sm" w="sm" type="none"/>
          </a:ln>
        </p:spPr>
      </p:cxnSp>
      <p:cxnSp>
        <p:nvCxnSpPr>
          <p:cNvPr id="553" name="Google Shape;553;p24"/>
          <p:cNvCxnSpPr/>
          <p:nvPr/>
        </p:nvCxnSpPr>
        <p:spPr>
          <a:xfrm>
            <a:off x="4165316" y="2945490"/>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554" name="Google Shape;554;p24"/>
          <p:cNvCxnSpPr/>
          <p:nvPr/>
        </p:nvCxnSpPr>
        <p:spPr>
          <a:xfrm rot="10800000">
            <a:off x="4165316" y="3318368"/>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555" name="Google Shape;555;p24"/>
          <p:cNvCxnSpPr/>
          <p:nvPr/>
        </p:nvCxnSpPr>
        <p:spPr>
          <a:xfrm flipH="1" rot="10800000">
            <a:off x="5491390" y="3945136"/>
            <a:ext cx="540327" cy="915562"/>
          </a:xfrm>
          <a:prstGeom prst="straightConnector1">
            <a:avLst/>
          </a:prstGeom>
          <a:noFill/>
          <a:ln cap="flat" cmpd="sng" w="9525">
            <a:solidFill>
              <a:schemeClr val="dk1"/>
            </a:solidFill>
            <a:prstDash val="solid"/>
            <a:miter lim="800000"/>
            <a:headEnd len="sm" w="sm" type="none"/>
            <a:tailEnd len="sm" w="sm" type="none"/>
          </a:ln>
        </p:spPr>
      </p:cxnSp>
      <p:sp>
        <p:nvSpPr>
          <p:cNvPr id="556" name="Google Shape;556;p24"/>
          <p:cNvSpPr txBox="1"/>
          <p:nvPr/>
        </p:nvSpPr>
        <p:spPr>
          <a:xfrm>
            <a:off x="4011125" y="2461597"/>
            <a:ext cx="124395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촬영한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사진</a:t>
            </a:r>
            <a:endParaRPr/>
          </a:p>
        </p:txBody>
      </p:sp>
      <p:sp>
        <p:nvSpPr>
          <p:cNvPr id="557" name="Google Shape;557;p24"/>
          <p:cNvSpPr txBox="1"/>
          <p:nvPr/>
        </p:nvSpPr>
        <p:spPr>
          <a:xfrm>
            <a:off x="4052859" y="3394106"/>
            <a:ext cx="12999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검색한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정보</a:t>
            </a:r>
            <a:endParaRPr/>
          </a:p>
        </p:txBody>
      </p:sp>
      <p:pic>
        <p:nvPicPr>
          <p:cNvPr id="558" name="Google Shape;558;p24"/>
          <p:cNvPicPr preferRelativeResize="0"/>
          <p:nvPr/>
        </p:nvPicPr>
        <p:blipFill rotWithShape="1">
          <a:blip r:embed="rId9">
            <a:alphaModFix/>
          </a:blip>
          <a:srcRect b="0" l="0" r="0" t="0"/>
          <a:stretch/>
        </p:blipFill>
        <p:spPr>
          <a:xfrm>
            <a:off x="2550278" y="5281425"/>
            <a:ext cx="724213" cy="650490"/>
          </a:xfrm>
          <a:prstGeom prst="rect">
            <a:avLst/>
          </a:prstGeom>
          <a:noFill/>
          <a:ln>
            <a:noFill/>
          </a:ln>
        </p:spPr>
      </p:pic>
      <p:pic>
        <p:nvPicPr>
          <p:cNvPr id="559" name="Google Shape;559;p24"/>
          <p:cNvPicPr preferRelativeResize="0"/>
          <p:nvPr/>
        </p:nvPicPr>
        <p:blipFill rotWithShape="1">
          <a:blip r:embed="rId10">
            <a:alphaModFix/>
          </a:blip>
          <a:srcRect b="0" l="0" r="0" t="0"/>
          <a:stretch/>
        </p:blipFill>
        <p:spPr>
          <a:xfrm>
            <a:off x="7017041" y="5267533"/>
            <a:ext cx="1011678" cy="1082495"/>
          </a:xfrm>
          <a:prstGeom prst="rect">
            <a:avLst/>
          </a:prstGeom>
          <a:noFill/>
          <a:ln>
            <a:noFill/>
          </a:ln>
        </p:spPr>
      </p:pic>
      <p:cxnSp>
        <p:nvCxnSpPr>
          <p:cNvPr id="560" name="Google Shape;560;p24"/>
          <p:cNvCxnSpPr/>
          <p:nvPr/>
        </p:nvCxnSpPr>
        <p:spPr>
          <a:xfrm>
            <a:off x="7671863" y="2970671"/>
            <a:ext cx="1497167" cy="0"/>
          </a:xfrm>
          <a:prstGeom prst="straightConnector1">
            <a:avLst/>
          </a:prstGeom>
          <a:noFill/>
          <a:ln cap="flat" cmpd="sng" w="9525">
            <a:solidFill>
              <a:schemeClr val="dk1"/>
            </a:solidFill>
            <a:prstDash val="solid"/>
            <a:miter lim="800000"/>
            <a:headEnd len="sm" w="sm" type="none"/>
            <a:tailEnd len="med" w="med" type="triangle"/>
          </a:ln>
        </p:spPr>
      </p:cxnSp>
      <p:cxnSp>
        <p:nvCxnSpPr>
          <p:cNvPr id="561" name="Google Shape;561;p24"/>
          <p:cNvCxnSpPr/>
          <p:nvPr/>
        </p:nvCxnSpPr>
        <p:spPr>
          <a:xfrm rot="10800000">
            <a:off x="7697634" y="3353057"/>
            <a:ext cx="1425205" cy="0"/>
          </a:xfrm>
          <a:prstGeom prst="straightConnector1">
            <a:avLst/>
          </a:prstGeom>
          <a:noFill/>
          <a:ln cap="flat" cmpd="sng" w="9525">
            <a:solidFill>
              <a:schemeClr val="dk1"/>
            </a:solidFill>
            <a:prstDash val="solid"/>
            <a:miter lim="800000"/>
            <a:headEnd len="sm" w="sm" type="none"/>
            <a:tailEnd len="med" w="med" type="triangle"/>
          </a:ln>
        </p:spPr>
      </p:cxnSp>
      <p:sp>
        <p:nvSpPr>
          <p:cNvPr id="562" name="Google Shape;562;p24"/>
          <p:cNvSpPr txBox="1"/>
          <p:nvPr/>
        </p:nvSpPr>
        <p:spPr>
          <a:xfrm>
            <a:off x="7676896" y="2640457"/>
            <a:ext cx="151518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이미지 2개 입력</a:t>
            </a:r>
            <a:endParaRPr/>
          </a:p>
        </p:txBody>
      </p:sp>
      <p:sp>
        <p:nvSpPr>
          <p:cNvPr id="563" name="Google Shape;563;p24"/>
          <p:cNvSpPr txBox="1"/>
          <p:nvPr/>
        </p:nvSpPr>
        <p:spPr>
          <a:xfrm>
            <a:off x="7723350" y="3414395"/>
            <a:ext cx="137377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고유번호 출력</a:t>
            </a:r>
            <a:endParaRPr/>
          </a:p>
        </p:txBody>
      </p:sp>
      <p:sp>
        <p:nvSpPr>
          <p:cNvPr id="564" name="Google Shape;564;p24"/>
          <p:cNvSpPr txBox="1"/>
          <p:nvPr/>
        </p:nvSpPr>
        <p:spPr>
          <a:xfrm>
            <a:off x="5360183" y="5240375"/>
            <a:ext cx="120971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회원정보,</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알약 기본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고유번호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이름</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제형</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분류명 등</a:t>
            </a:r>
            <a:endParaRPr/>
          </a:p>
        </p:txBody>
      </p:sp>
      <p:sp>
        <p:nvSpPr>
          <p:cNvPr id="565" name="Google Shape;565;p24"/>
          <p:cNvSpPr txBox="1"/>
          <p:nvPr/>
        </p:nvSpPr>
        <p:spPr>
          <a:xfrm>
            <a:off x="8066132" y="5281425"/>
            <a:ext cx="120971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상세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복용법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부작용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효능 등</a:t>
            </a:r>
            <a:endParaRPr/>
          </a:p>
        </p:txBody>
      </p:sp>
      <p:cxnSp>
        <p:nvCxnSpPr>
          <p:cNvPr id="566" name="Google Shape;566;p24"/>
          <p:cNvCxnSpPr/>
          <p:nvPr/>
        </p:nvCxnSpPr>
        <p:spPr>
          <a:xfrm rot="10800000">
            <a:off x="6940007" y="3937108"/>
            <a:ext cx="540327" cy="915562"/>
          </a:xfrm>
          <a:prstGeom prst="straightConnector1">
            <a:avLst/>
          </a:prstGeom>
          <a:noFill/>
          <a:ln cap="flat" cmpd="sng" w="9525">
            <a:solidFill>
              <a:schemeClr val="dk1"/>
            </a:solidFill>
            <a:prstDash val="solid"/>
            <a:miter lim="800000"/>
            <a:headEnd len="sm" w="sm" type="none"/>
            <a:tailEnd len="sm" w="sm" type="none"/>
          </a:ln>
        </p:spPr>
      </p:cxnSp>
      <p:pic>
        <p:nvPicPr>
          <p:cNvPr id="567" name="Google Shape;567;p24"/>
          <p:cNvPicPr preferRelativeResize="0"/>
          <p:nvPr/>
        </p:nvPicPr>
        <p:blipFill rotWithShape="1">
          <a:blip r:embed="rId11">
            <a:alphaModFix/>
          </a:blip>
          <a:srcRect b="0" l="0" r="0" t="0"/>
          <a:stretch/>
        </p:blipFill>
        <p:spPr>
          <a:xfrm>
            <a:off x="9495166" y="3191152"/>
            <a:ext cx="1724662" cy="507254"/>
          </a:xfrm>
          <a:prstGeom prst="rect">
            <a:avLst/>
          </a:prstGeom>
          <a:noFill/>
          <a:ln>
            <a:noFill/>
          </a:ln>
        </p:spPr>
      </p:pic>
      <p:sp>
        <p:nvSpPr>
          <p:cNvPr id="568" name="Google Shape;568;p24"/>
          <p:cNvSpPr txBox="1"/>
          <p:nvPr/>
        </p:nvSpPr>
        <p:spPr>
          <a:xfrm>
            <a:off x="379394" y="203501"/>
            <a:ext cx="329922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프로젝트 구성도</a:t>
            </a:r>
            <a:endParaRPr sz="1800">
              <a:solidFill>
                <a:srgbClr val="CC3700"/>
              </a:solidFill>
              <a:latin typeface="Do Hyeon"/>
              <a:ea typeface="Do Hyeon"/>
              <a:cs typeface="Do Hyeon"/>
              <a:sym typeface="Do Hyeon"/>
            </a:endParaRPr>
          </a:p>
        </p:txBody>
      </p:sp>
      <p:grpSp>
        <p:nvGrpSpPr>
          <p:cNvPr id="569" name="Google Shape;569;p24"/>
          <p:cNvGrpSpPr/>
          <p:nvPr/>
        </p:nvGrpSpPr>
        <p:grpSpPr>
          <a:xfrm>
            <a:off x="2076686" y="1442692"/>
            <a:ext cx="1703004" cy="3595230"/>
            <a:chOff x="2076686" y="1442692"/>
            <a:chExt cx="1703004" cy="3595230"/>
          </a:xfrm>
        </p:grpSpPr>
        <p:pic>
          <p:nvPicPr>
            <p:cNvPr descr="텍스트이(가) 표시된 사진&#10;&#10;자동 생성된 설명" id="570" name="Google Shape;570;p24"/>
            <p:cNvPicPr preferRelativeResize="0"/>
            <p:nvPr/>
          </p:nvPicPr>
          <p:blipFill rotWithShape="1">
            <a:blip r:embed="rId12">
              <a:alphaModFix/>
            </a:blip>
            <a:srcRect b="0" l="0" r="0" t="0"/>
            <a:stretch/>
          </p:blipFill>
          <p:spPr>
            <a:xfrm>
              <a:off x="2076686" y="1442692"/>
              <a:ext cx="1703004" cy="3595230"/>
            </a:xfrm>
            <a:prstGeom prst="rect">
              <a:avLst/>
            </a:prstGeom>
            <a:noFill/>
            <a:ln>
              <a:noFill/>
            </a:ln>
            <a:effectLst>
              <a:outerShdw blurRad="88900" rotWithShape="0" algn="ctr">
                <a:srgbClr val="000000">
                  <a:alpha val="12941"/>
                </a:srgbClr>
              </a:outerShdw>
            </a:effectLst>
          </p:spPr>
        </p:pic>
        <p:pic>
          <p:nvPicPr>
            <p:cNvPr id="571" name="Google Shape;571;p24"/>
            <p:cNvPicPr preferRelativeResize="0"/>
            <p:nvPr/>
          </p:nvPicPr>
          <p:blipFill rotWithShape="1">
            <a:blip r:embed="rId13">
              <a:alphaModFix/>
            </a:blip>
            <a:srcRect b="0" l="0" r="0" t="0"/>
            <a:stretch/>
          </p:blipFill>
          <p:spPr>
            <a:xfrm>
              <a:off x="2587198" y="4091126"/>
              <a:ext cx="753366" cy="218985"/>
            </a:xfrm>
            <a:prstGeom prst="rect">
              <a:avLst/>
            </a:prstGeom>
            <a:noFill/>
            <a:ln>
              <a:noFill/>
            </a:ln>
          </p:spPr>
        </p:pic>
      </p:grpSp>
      <p:pic>
        <p:nvPicPr>
          <p:cNvPr id="572" name="Google Shape;572;p24"/>
          <p:cNvPicPr preferRelativeResize="0"/>
          <p:nvPr/>
        </p:nvPicPr>
        <p:blipFill rotWithShape="1">
          <a:blip r:embed="rId14">
            <a:alphaModFix/>
          </a:blip>
          <a:srcRect b="0" l="0" r="0" t="0"/>
          <a:stretch/>
        </p:blipFill>
        <p:spPr>
          <a:xfrm>
            <a:off x="5844259" y="2296708"/>
            <a:ext cx="996209" cy="666817"/>
          </a:xfrm>
          <a:prstGeom prst="rect">
            <a:avLst/>
          </a:prstGeom>
          <a:noFill/>
          <a:ln>
            <a:noFill/>
          </a:ln>
        </p:spPr>
      </p:pic>
      <p:pic>
        <p:nvPicPr>
          <p:cNvPr id="573" name="Google Shape;573;p24"/>
          <p:cNvPicPr preferRelativeResize="0"/>
          <p:nvPr/>
        </p:nvPicPr>
        <p:blipFill rotWithShape="1">
          <a:blip r:embed="rId15">
            <a:alphaModFix/>
          </a:blip>
          <a:srcRect b="0" l="0" r="0" t="9227"/>
          <a:stretch/>
        </p:blipFill>
        <p:spPr>
          <a:xfrm>
            <a:off x="5844259" y="3502420"/>
            <a:ext cx="996209" cy="5777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25"/>
          <p:cNvSpPr/>
          <p:nvPr/>
        </p:nvSpPr>
        <p:spPr>
          <a:xfrm>
            <a:off x="6874548" y="5162247"/>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580" name="Google Shape;580;p25"/>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581" name="Google Shape;581;p25"/>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82" name="Google Shape;582;p25"/>
          <p:cNvPicPr preferRelativeResize="0"/>
          <p:nvPr/>
        </p:nvPicPr>
        <p:blipFill rotWithShape="1">
          <a:blip r:embed="rId4">
            <a:alphaModFix/>
          </a:blip>
          <a:srcRect b="0" l="0" r="0" t="0"/>
          <a:stretch/>
        </p:blipFill>
        <p:spPr>
          <a:xfrm>
            <a:off x="441801" y="2897797"/>
            <a:ext cx="610887" cy="610887"/>
          </a:xfrm>
          <a:prstGeom prst="rect">
            <a:avLst/>
          </a:prstGeom>
          <a:noFill/>
          <a:ln>
            <a:noFill/>
          </a:ln>
        </p:spPr>
      </p:pic>
      <p:sp>
        <p:nvSpPr>
          <p:cNvPr id="583" name="Google Shape;583;p25"/>
          <p:cNvSpPr/>
          <p:nvPr/>
        </p:nvSpPr>
        <p:spPr>
          <a:xfrm>
            <a:off x="5135606" y="2414813"/>
            <a:ext cx="2536257"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584" name="Google Shape;584;p25"/>
          <p:cNvPicPr preferRelativeResize="0"/>
          <p:nvPr/>
        </p:nvPicPr>
        <p:blipFill rotWithShape="1">
          <a:blip r:embed="rId5">
            <a:alphaModFix/>
          </a:blip>
          <a:srcRect b="0" l="0" r="0" t="0"/>
          <a:stretch/>
        </p:blipFill>
        <p:spPr>
          <a:xfrm>
            <a:off x="5260109" y="2754055"/>
            <a:ext cx="704932" cy="704932"/>
          </a:xfrm>
          <a:prstGeom prst="rect">
            <a:avLst/>
          </a:prstGeom>
          <a:noFill/>
          <a:ln>
            <a:noFill/>
          </a:ln>
        </p:spPr>
      </p:pic>
      <p:pic>
        <p:nvPicPr>
          <p:cNvPr id="585" name="Google Shape;585;p25"/>
          <p:cNvPicPr preferRelativeResize="0"/>
          <p:nvPr/>
        </p:nvPicPr>
        <p:blipFill rotWithShape="1">
          <a:blip r:embed="rId6">
            <a:alphaModFix/>
          </a:blip>
          <a:srcRect b="0" l="0" r="0" t="0"/>
          <a:stretch/>
        </p:blipFill>
        <p:spPr>
          <a:xfrm>
            <a:off x="6317507" y="2780437"/>
            <a:ext cx="1294047" cy="791431"/>
          </a:xfrm>
          <a:prstGeom prst="rect">
            <a:avLst/>
          </a:prstGeom>
          <a:noFill/>
          <a:ln>
            <a:noFill/>
          </a:ln>
        </p:spPr>
      </p:pic>
      <p:sp>
        <p:nvSpPr>
          <p:cNvPr id="586" name="Google Shape;586;p25"/>
          <p:cNvSpPr/>
          <p:nvPr/>
        </p:nvSpPr>
        <p:spPr>
          <a:xfrm>
            <a:off x="5986456" y="3037022"/>
            <a:ext cx="288758" cy="278259"/>
          </a:xfrm>
          <a:prstGeom prst="mathPlus">
            <a:avLst>
              <a:gd fmla="val 23520" name="adj1"/>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87" name="Google Shape;587;p25"/>
          <p:cNvSpPr txBox="1"/>
          <p:nvPr/>
        </p:nvSpPr>
        <p:spPr>
          <a:xfrm>
            <a:off x="5666182" y="2029760"/>
            <a:ext cx="14199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API Server</a:t>
            </a:r>
            <a:endParaRPr sz="1800">
              <a:solidFill>
                <a:schemeClr val="dk1"/>
              </a:solidFill>
              <a:latin typeface="Arial"/>
              <a:ea typeface="Arial"/>
              <a:cs typeface="Arial"/>
              <a:sym typeface="Arial"/>
            </a:endParaRPr>
          </a:p>
        </p:txBody>
      </p:sp>
      <p:sp>
        <p:nvSpPr>
          <p:cNvPr id="588" name="Google Shape;588;p25"/>
          <p:cNvSpPr/>
          <p:nvPr/>
        </p:nvSpPr>
        <p:spPr>
          <a:xfrm>
            <a:off x="1629059" y="1218488"/>
            <a:ext cx="2536257" cy="3969505"/>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89" name="Google Shape;589;p25"/>
          <p:cNvSpPr/>
          <p:nvPr/>
        </p:nvSpPr>
        <p:spPr>
          <a:xfrm>
            <a:off x="4196928" y="5168436"/>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0" name="Google Shape;590;p25"/>
          <p:cNvSpPr/>
          <p:nvPr/>
        </p:nvSpPr>
        <p:spPr>
          <a:xfrm>
            <a:off x="9183148" y="2384895"/>
            <a:ext cx="2285466"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1" name="Google Shape;591;p25"/>
          <p:cNvSpPr txBox="1"/>
          <p:nvPr/>
        </p:nvSpPr>
        <p:spPr>
          <a:xfrm>
            <a:off x="2238701" y="790831"/>
            <a:ext cx="13195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Application</a:t>
            </a:r>
            <a:endParaRPr sz="1800">
              <a:solidFill>
                <a:schemeClr val="dk1"/>
              </a:solidFill>
              <a:latin typeface="Arial"/>
              <a:ea typeface="Arial"/>
              <a:cs typeface="Arial"/>
              <a:sym typeface="Arial"/>
            </a:endParaRPr>
          </a:p>
        </p:txBody>
      </p:sp>
      <p:pic>
        <p:nvPicPr>
          <p:cNvPr id="592" name="Google Shape;592;p25"/>
          <p:cNvPicPr preferRelativeResize="0"/>
          <p:nvPr/>
        </p:nvPicPr>
        <p:blipFill rotWithShape="1">
          <a:blip r:embed="rId7">
            <a:alphaModFix/>
          </a:blip>
          <a:srcRect b="0" l="0" r="0" t="0"/>
          <a:stretch/>
        </p:blipFill>
        <p:spPr>
          <a:xfrm>
            <a:off x="4300743" y="5441053"/>
            <a:ext cx="855845" cy="855845"/>
          </a:xfrm>
          <a:prstGeom prst="rect">
            <a:avLst/>
          </a:prstGeom>
          <a:noFill/>
          <a:ln>
            <a:noFill/>
          </a:ln>
        </p:spPr>
      </p:pic>
      <p:sp>
        <p:nvSpPr>
          <p:cNvPr id="593" name="Google Shape;593;p25"/>
          <p:cNvSpPr txBox="1"/>
          <p:nvPr/>
        </p:nvSpPr>
        <p:spPr>
          <a:xfrm>
            <a:off x="4858599" y="4818661"/>
            <a:ext cx="1191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Database</a:t>
            </a:r>
            <a:endParaRPr sz="1800">
              <a:solidFill>
                <a:schemeClr val="dk1"/>
              </a:solidFill>
              <a:latin typeface="Arial"/>
              <a:ea typeface="Arial"/>
              <a:cs typeface="Arial"/>
              <a:sym typeface="Arial"/>
            </a:endParaRPr>
          </a:p>
        </p:txBody>
      </p:sp>
      <p:pic>
        <p:nvPicPr>
          <p:cNvPr id="594" name="Google Shape;594;p25"/>
          <p:cNvPicPr preferRelativeResize="0"/>
          <p:nvPr/>
        </p:nvPicPr>
        <p:blipFill rotWithShape="1">
          <a:blip r:embed="rId8">
            <a:alphaModFix/>
          </a:blip>
          <a:srcRect b="0" l="0" r="0" t="0"/>
          <a:stretch/>
        </p:blipFill>
        <p:spPr>
          <a:xfrm>
            <a:off x="9495166" y="2592736"/>
            <a:ext cx="1724662" cy="500151"/>
          </a:xfrm>
          <a:prstGeom prst="rect">
            <a:avLst/>
          </a:prstGeom>
          <a:noFill/>
          <a:ln>
            <a:noFill/>
          </a:ln>
        </p:spPr>
      </p:pic>
      <p:sp>
        <p:nvSpPr>
          <p:cNvPr id="595" name="Google Shape;595;p25"/>
          <p:cNvSpPr txBox="1"/>
          <p:nvPr/>
        </p:nvSpPr>
        <p:spPr>
          <a:xfrm>
            <a:off x="10104298" y="2018368"/>
            <a:ext cx="3990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AI</a:t>
            </a:r>
            <a:endParaRPr sz="1800">
              <a:solidFill>
                <a:schemeClr val="dk1"/>
              </a:solidFill>
              <a:latin typeface="Arial"/>
              <a:ea typeface="Arial"/>
              <a:cs typeface="Arial"/>
              <a:sym typeface="Arial"/>
            </a:endParaRPr>
          </a:p>
        </p:txBody>
      </p:sp>
      <p:sp>
        <p:nvSpPr>
          <p:cNvPr id="596" name="Google Shape;596;p25"/>
          <p:cNvSpPr txBox="1"/>
          <p:nvPr/>
        </p:nvSpPr>
        <p:spPr>
          <a:xfrm>
            <a:off x="6805509" y="4793046"/>
            <a:ext cx="2779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Open API (낱알식별목록)</a:t>
            </a:r>
            <a:endParaRPr sz="1800">
              <a:solidFill>
                <a:schemeClr val="dk1"/>
              </a:solidFill>
              <a:latin typeface="Arial"/>
              <a:ea typeface="Arial"/>
              <a:cs typeface="Arial"/>
              <a:sym typeface="Arial"/>
            </a:endParaRPr>
          </a:p>
        </p:txBody>
      </p:sp>
      <p:cxnSp>
        <p:nvCxnSpPr>
          <p:cNvPr id="597" name="Google Shape;597;p25"/>
          <p:cNvCxnSpPr>
            <a:stCxn id="582" idx="3"/>
            <a:endCxn id="588" idx="1"/>
          </p:cNvCxnSpPr>
          <p:nvPr/>
        </p:nvCxnSpPr>
        <p:spPr>
          <a:xfrm>
            <a:off x="1052688" y="3203241"/>
            <a:ext cx="576300" cy="0"/>
          </a:xfrm>
          <a:prstGeom prst="straightConnector1">
            <a:avLst/>
          </a:prstGeom>
          <a:noFill/>
          <a:ln cap="flat" cmpd="sng" w="9525">
            <a:solidFill>
              <a:schemeClr val="dk1"/>
            </a:solidFill>
            <a:prstDash val="solid"/>
            <a:miter lim="800000"/>
            <a:headEnd len="sm" w="sm" type="none"/>
            <a:tailEnd len="sm" w="sm" type="none"/>
          </a:ln>
        </p:spPr>
      </p:cxnSp>
      <p:cxnSp>
        <p:nvCxnSpPr>
          <p:cNvPr id="598" name="Google Shape;598;p25"/>
          <p:cNvCxnSpPr/>
          <p:nvPr/>
        </p:nvCxnSpPr>
        <p:spPr>
          <a:xfrm>
            <a:off x="4165316" y="2945490"/>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599" name="Google Shape;599;p25"/>
          <p:cNvCxnSpPr/>
          <p:nvPr/>
        </p:nvCxnSpPr>
        <p:spPr>
          <a:xfrm rot="10800000">
            <a:off x="4165316" y="3318368"/>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600" name="Google Shape;600;p25"/>
          <p:cNvCxnSpPr/>
          <p:nvPr/>
        </p:nvCxnSpPr>
        <p:spPr>
          <a:xfrm flipH="1" rot="10800000">
            <a:off x="5491390" y="3945136"/>
            <a:ext cx="540327" cy="915562"/>
          </a:xfrm>
          <a:prstGeom prst="straightConnector1">
            <a:avLst/>
          </a:prstGeom>
          <a:noFill/>
          <a:ln cap="flat" cmpd="sng" w="9525">
            <a:solidFill>
              <a:schemeClr val="dk1"/>
            </a:solidFill>
            <a:prstDash val="solid"/>
            <a:miter lim="800000"/>
            <a:headEnd len="sm" w="sm" type="none"/>
            <a:tailEnd len="sm" w="sm" type="none"/>
          </a:ln>
        </p:spPr>
      </p:cxnSp>
      <p:sp>
        <p:nvSpPr>
          <p:cNvPr id="601" name="Google Shape;601;p25"/>
          <p:cNvSpPr txBox="1"/>
          <p:nvPr/>
        </p:nvSpPr>
        <p:spPr>
          <a:xfrm>
            <a:off x="4011125" y="2461597"/>
            <a:ext cx="124395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촬영한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사진</a:t>
            </a:r>
            <a:endParaRPr/>
          </a:p>
        </p:txBody>
      </p:sp>
      <p:sp>
        <p:nvSpPr>
          <p:cNvPr id="602" name="Google Shape;602;p25"/>
          <p:cNvSpPr txBox="1"/>
          <p:nvPr/>
        </p:nvSpPr>
        <p:spPr>
          <a:xfrm>
            <a:off x="4052859" y="3394106"/>
            <a:ext cx="12999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검색한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정보</a:t>
            </a:r>
            <a:endParaRPr/>
          </a:p>
        </p:txBody>
      </p:sp>
      <p:pic>
        <p:nvPicPr>
          <p:cNvPr id="603" name="Google Shape;603;p25"/>
          <p:cNvPicPr preferRelativeResize="0"/>
          <p:nvPr/>
        </p:nvPicPr>
        <p:blipFill rotWithShape="1">
          <a:blip r:embed="rId9">
            <a:alphaModFix/>
          </a:blip>
          <a:srcRect b="0" l="0" r="0" t="0"/>
          <a:stretch/>
        </p:blipFill>
        <p:spPr>
          <a:xfrm>
            <a:off x="2550278" y="5281425"/>
            <a:ext cx="724213" cy="650490"/>
          </a:xfrm>
          <a:prstGeom prst="rect">
            <a:avLst/>
          </a:prstGeom>
          <a:noFill/>
          <a:ln>
            <a:noFill/>
          </a:ln>
        </p:spPr>
      </p:pic>
      <p:pic>
        <p:nvPicPr>
          <p:cNvPr id="604" name="Google Shape;604;p25"/>
          <p:cNvPicPr preferRelativeResize="0"/>
          <p:nvPr/>
        </p:nvPicPr>
        <p:blipFill rotWithShape="1">
          <a:blip r:embed="rId10">
            <a:alphaModFix/>
          </a:blip>
          <a:srcRect b="0" l="0" r="0" t="0"/>
          <a:stretch/>
        </p:blipFill>
        <p:spPr>
          <a:xfrm>
            <a:off x="7017041" y="5267533"/>
            <a:ext cx="1011678" cy="1082495"/>
          </a:xfrm>
          <a:prstGeom prst="rect">
            <a:avLst/>
          </a:prstGeom>
          <a:noFill/>
          <a:ln>
            <a:noFill/>
          </a:ln>
        </p:spPr>
      </p:pic>
      <p:cxnSp>
        <p:nvCxnSpPr>
          <p:cNvPr id="605" name="Google Shape;605;p25"/>
          <p:cNvCxnSpPr/>
          <p:nvPr/>
        </p:nvCxnSpPr>
        <p:spPr>
          <a:xfrm>
            <a:off x="7671863" y="2970671"/>
            <a:ext cx="1497167" cy="0"/>
          </a:xfrm>
          <a:prstGeom prst="straightConnector1">
            <a:avLst/>
          </a:prstGeom>
          <a:noFill/>
          <a:ln cap="flat" cmpd="sng" w="9525">
            <a:solidFill>
              <a:schemeClr val="dk1"/>
            </a:solidFill>
            <a:prstDash val="solid"/>
            <a:miter lim="800000"/>
            <a:headEnd len="sm" w="sm" type="none"/>
            <a:tailEnd len="med" w="med" type="triangle"/>
          </a:ln>
        </p:spPr>
      </p:cxnSp>
      <p:cxnSp>
        <p:nvCxnSpPr>
          <p:cNvPr id="606" name="Google Shape;606;p25"/>
          <p:cNvCxnSpPr/>
          <p:nvPr/>
        </p:nvCxnSpPr>
        <p:spPr>
          <a:xfrm rot="10800000">
            <a:off x="7697634" y="3353057"/>
            <a:ext cx="1425205" cy="0"/>
          </a:xfrm>
          <a:prstGeom prst="straightConnector1">
            <a:avLst/>
          </a:prstGeom>
          <a:noFill/>
          <a:ln cap="flat" cmpd="sng" w="9525">
            <a:solidFill>
              <a:schemeClr val="dk1"/>
            </a:solidFill>
            <a:prstDash val="solid"/>
            <a:miter lim="800000"/>
            <a:headEnd len="sm" w="sm" type="none"/>
            <a:tailEnd len="med" w="med" type="triangle"/>
          </a:ln>
        </p:spPr>
      </p:cxnSp>
      <p:sp>
        <p:nvSpPr>
          <p:cNvPr id="607" name="Google Shape;607;p25"/>
          <p:cNvSpPr txBox="1"/>
          <p:nvPr/>
        </p:nvSpPr>
        <p:spPr>
          <a:xfrm>
            <a:off x="7676896" y="2640457"/>
            <a:ext cx="151518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이미지 2개 입력</a:t>
            </a:r>
            <a:endParaRPr/>
          </a:p>
        </p:txBody>
      </p:sp>
      <p:sp>
        <p:nvSpPr>
          <p:cNvPr id="608" name="Google Shape;608;p25"/>
          <p:cNvSpPr txBox="1"/>
          <p:nvPr/>
        </p:nvSpPr>
        <p:spPr>
          <a:xfrm>
            <a:off x="7723350" y="3414395"/>
            <a:ext cx="137377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고유번호 출력</a:t>
            </a:r>
            <a:endParaRPr/>
          </a:p>
        </p:txBody>
      </p:sp>
      <p:sp>
        <p:nvSpPr>
          <p:cNvPr id="609" name="Google Shape;609;p25"/>
          <p:cNvSpPr txBox="1"/>
          <p:nvPr/>
        </p:nvSpPr>
        <p:spPr>
          <a:xfrm>
            <a:off x="5360183" y="5240375"/>
            <a:ext cx="120971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회원정보,</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알약 기본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고유번호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이름</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제형</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분류명 등</a:t>
            </a:r>
            <a:endParaRPr/>
          </a:p>
        </p:txBody>
      </p:sp>
      <p:sp>
        <p:nvSpPr>
          <p:cNvPr id="610" name="Google Shape;610;p25"/>
          <p:cNvSpPr txBox="1"/>
          <p:nvPr/>
        </p:nvSpPr>
        <p:spPr>
          <a:xfrm>
            <a:off x="8066132" y="5281425"/>
            <a:ext cx="120971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상세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복용법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부작용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효능 등</a:t>
            </a:r>
            <a:endParaRPr/>
          </a:p>
        </p:txBody>
      </p:sp>
      <p:cxnSp>
        <p:nvCxnSpPr>
          <p:cNvPr id="611" name="Google Shape;611;p25"/>
          <p:cNvCxnSpPr/>
          <p:nvPr/>
        </p:nvCxnSpPr>
        <p:spPr>
          <a:xfrm rot="10800000">
            <a:off x="6940007" y="3937108"/>
            <a:ext cx="540327" cy="915562"/>
          </a:xfrm>
          <a:prstGeom prst="straightConnector1">
            <a:avLst/>
          </a:prstGeom>
          <a:noFill/>
          <a:ln cap="flat" cmpd="sng" w="9525">
            <a:solidFill>
              <a:schemeClr val="dk1"/>
            </a:solidFill>
            <a:prstDash val="solid"/>
            <a:miter lim="800000"/>
            <a:headEnd len="sm" w="sm" type="none"/>
            <a:tailEnd len="sm" w="sm" type="none"/>
          </a:ln>
        </p:spPr>
      </p:cxnSp>
      <p:pic>
        <p:nvPicPr>
          <p:cNvPr id="612" name="Google Shape;612;p25"/>
          <p:cNvPicPr preferRelativeResize="0"/>
          <p:nvPr/>
        </p:nvPicPr>
        <p:blipFill rotWithShape="1">
          <a:blip r:embed="rId11">
            <a:alphaModFix/>
          </a:blip>
          <a:srcRect b="0" l="0" r="0" t="0"/>
          <a:stretch/>
        </p:blipFill>
        <p:spPr>
          <a:xfrm>
            <a:off x="9495166" y="3191152"/>
            <a:ext cx="1724662" cy="507254"/>
          </a:xfrm>
          <a:prstGeom prst="rect">
            <a:avLst/>
          </a:prstGeom>
          <a:noFill/>
          <a:ln>
            <a:noFill/>
          </a:ln>
        </p:spPr>
      </p:pic>
      <p:sp>
        <p:nvSpPr>
          <p:cNvPr id="613" name="Google Shape;613;p25"/>
          <p:cNvSpPr txBox="1"/>
          <p:nvPr/>
        </p:nvSpPr>
        <p:spPr>
          <a:xfrm>
            <a:off x="379394" y="203501"/>
            <a:ext cx="329922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프로젝트 구성도</a:t>
            </a:r>
            <a:endParaRPr sz="1800">
              <a:solidFill>
                <a:srgbClr val="CC3700"/>
              </a:solidFill>
              <a:latin typeface="Do Hyeon"/>
              <a:ea typeface="Do Hyeon"/>
              <a:cs typeface="Do Hyeon"/>
              <a:sym typeface="Do Hyeon"/>
            </a:endParaRPr>
          </a:p>
        </p:txBody>
      </p:sp>
      <p:grpSp>
        <p:nvGrpSpPr>
          <p:cNvPr id="614" name="Google Shape;614;p25"/>
          <p:cNvGrpSpPr/>
          <p:nvPr/>
        </p:nvGrpSpPr>
        <p:grpSpPr>
          <a:xfrm>
            <a:off x="2076686" y="1442692"/>
            <a:ext cx="1703004" cy="3595230"/>
            <a:chOff x="2076686" y="1442692"/>
            <a:chExt cx="1703004" cy="3595230"/>
          </a:xfrm>
        </p:grpSpPr>
        <p:pic>
          <p:nvPicPr>
            <p:cNvPr descr="텍스트이(가) 표시된 사진&#10;&#10;자동 생성된 설명" id="615" name="Google Shape;615;p25"/>
            <p:cNvPicPr preferRelativeResize="0"/>
            <p:nvPr/>
          </p:nvPicPr>
          <p:blipFill rotWithShape="1">
            <a:blip r:embed="rId12">
              <a:alphaModFix/>
            </a:blip>
            <a:srcRect b="0" l="0" r="0" t="0"/>
            <a:stretch/>
          </p:blipFill>
          <p:spPr>
            <a:xfrm>
              <a:off x="2076686" y="1442692"/>
              <a:ext cx="1703004" cy="3595230"/>
            </a:xfrm>
            <a:prstGeom prst="rect">
              <a:avLst/>
            </a:prstGeom>
            <a:noFill/>
            <a:ln>
              <a:noFill/>
            </a:ln>
            <a:effectLst>
              <a:outerShdw blurRad="88900" rotWithShape="0" algn="ctr">
                <a:srgbClr val="000000">
                  <a:alpha val="12941"/>
                </a:srgbClr>
              </a:outerShdw>
            </a:effectLst>
          </p:spPr>
        </p:pic>
        <p:pic>
          <p:nvPicPr>
            <p:cNvPr id="616" name="Google Shape;616;p25"/>
            <p:cNvPicPr preferRelativeResize="0"/>
            <p:nvPr/>
          </p:nvPicPr>
          <p:blipFill rotWithShape="1">
            <a:blip r:embed="rId13">
              <a:alphaModFix/>
            </a:blip>
            <a:srcRect b="0" l="0" r="0" t="0"/>
            <a:stretch/>
          </p:blipFill>
          <p:spPr>
            <a:xfrm>
              <a:off x="2587198" y="4091126"/>
              <a:ext cx="753366" cy="218985"/>
            </a:xfrm>
            <a:prstGeom prst="rect">
              <a:avLst/>
            </a:prstGeom>
            <a:noFill/>
            <a:ln>
              <a:noFill/>
            </a:ln>
          </p:spPr>
        </p:pic>
      </p:grpSp>
      <p:pic>
        <p:nvPicPr>
          <p:cNvPr id="617" name="Google Shape;617;p25"/>
          <p:cNvPicPr preferRelativeResize="0"/>
          <p:nvPr/>
        </p:nvPicPr>
        <p:blipFill rotWithShape="1">
          <a:blip r:embed="rId14">
            <a:alphaModFix/>
          </a:blip>
          <a:srcRect b="0" l="0" r="0" t="0"/>
          <a:stretch/>
        </p:blipFill>
        <p:spPr>
          <a:xfrm>
            <a:off x="9299748" y="2759478"/>
            <a:ext cx="996209" cy="666817"/>
          </a:xfrm>
          <a:prstGeom prst="rect">
            <a:avLst/>
          </a:prstGeom>
          <a:noFill/>
          <a:ln>
            <a:noFill/>
          </a:ln>
        </p:spPr>
      </p:pic>
      <p:pic>
        <p:nvPicPr>
          <p:cNvPr id="618" name="Google Shape;618;p25"/>
          <p:cNvPicPr preferRelativeResize="0"/>
          <p:nvPr/>
        </p:nvPicPr>
        <p:blipFill rotWithShape="1">
          <a:blip r:embed="rId15">
            <a:alphaModFix/>
          </a:blip>
          <a:srcRect b="0" l="0" r="0" t="9227"/>
          <a:stretch/>
        </p:blipFill>
        <p:spPr>
          <a:xfrm>
            <a:off x="10292859" y="2775752"/>
            <a:ext cx="996209" cy="57774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26"/>
          <p:cNvSpPr/>
          <p:nvPr/>
        </p:nvSpPr>
        <p:spPr>
          <a:xfrm>
            <a:off x="6874548" y="5162247"/>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625" name="Google Shape;625;p26"/>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626" name="Google Shape;626;p26"/>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27" name="Google Shape;627;p26"/>
          <p:cNvPicPr preferRelativeResize="0"/>
          <p:nvPr/>
        </p:nvPicPr>
        <p:blipFill rotWithShape="1">
          <a:blip r:embed="rId4">
            <a:alphaModFix/>
          </a:blip>
          <a:srcRect b="0" l="0" r="0" t="0"/>
          <a:stretch/>
        </p:blipFill>
        <p:spPr>
          <a:xfrm>
            <a:off x="441801" y="2897797"/>
            <a:ext cx="610887" cy="610887"/>
          </a:xfrm>
          <a:prstGeom prst="rect">
            <a:avLst/>
          </a:prstGeom>
          <a:noFill/>
          <a:ln>
            <a:noFill/>
          </a:ln>
        </p:spPr>
      </p:pic>
      <p:sp>
        <p:nvSpPr>
          <p:cNvPr id="628" name="Google Shape;628;p26"/>
          <p:cNvSpPr/>
          <p:nvPr/>
        </p:nvSpPr>
        <p:spPr>
          <a:xfrm>
            <a:off x="5135606" y="2414813"/>
            <a:ext cx="2536257"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629" name="Google Shape;629;p26"/>
          <p:cNvPicPr preferRelativeResize="0"/>
          <p:nvPr/>
        </p:nvPicPr>
        <p:blipFill rotWithShape="1">
          <a:blip r:embed="rId5">
            <a:alphaModFix/>
          </a:blip>
          <a:srcRect b="0" l="0" r="0" t="0"/>
          <a:stretch/>
        </p:blipFill>
        <p:spPr>
          <a:xfrm>
            <a:off x="5260109" y="2754055"/>
            <a:ext cx="704932" cy="704932"/>
          </a:xfrm>
          <a:prstGeom prst="rect">
            <a:avLst/>
          </a:prstGeom>
          <a:noFill/>
          <a:ln>
            <a:noFill/>
          </a:ln>
        </p:spPr>
      </p:pic>
      <p:pic>
        <p:nvPicPr>
          <p:cNvPr id="630" name="Google Shape;630;p26"/>
          <p:cNvPicPr preferRelativeResize="0"/>
          <p:nvPr/>
        </p:nvPicPr>
        <p:blipFill rotWithShape="1">
          <a:blip r:embed="rId6">
            <a:alphaModFix/>
          </a:blip>
          <a:srcRect b="0" l="0" r="0" t="0"/>
          <a:stretch/>
        </p:blipFill>
        <p:spPr>
          <a:xfrm>
            <a:off x="6317507" y="2780437"/>
            <a:ext cx="1294047" cy="791431"/>
          </a:xfrm>
          <a:prstGeom prst="rect">
            <a:avLst/>
          </a:prstGeom>
          <a:noFill/>
          <a:ln>
            <a:noFill/>
          </a:ln>
        </p:spPr>
      </p:pic>
      <p:sp>
        <p:nvSpPr>
          <p:cNvPr id="631" name="Google Shape;631;p26"/>
          <p:cNvSpPr/>
          <p:nvPr/>
        </p:nvSpPr>
        <p:spPr>
          <a:xfrm>
            <a:off x="5986456" y="3037022"/>
            <a:ext cx="288758" cy="278259"/>
          </a:xfrm>
          <a:prstGeom prst="mathPlus">
            <a:avLst>
              <a:gd fmla="val 23520" name="adj1"/>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2" name="Google Shape;632;p26"/>
          <p:cNvSpPr txBox="1"/>
          <p:nvPr/>
        </p:nvSpPr>
        <p:spPr>
          <a:xfrm>
            <a:off x="5666182" y="2029760"/>
            <a:ext cx="14199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API Server</a:t>
            </a:r>
            <a:endParaRPr sz="1800">
              <a:solidFill>
                <a:schemeClr val="dk1"/>
              </a:solidFill>
              <a:latin typeface="Arial"/>
              <a:ea typeface="Arial"/>
              <a:cs typeface="Arial"/>
              <a:sym typeface="Arial"/>
            </a:endParaRPr>
          </a:p>
        </p:txBody>
      </p:sp>
      <p:sp>
        <p:nvSpPr>
          <p:cNvPr id="633" name="Google Shape;633;p26"/>
          <p:cNvSpPr/>
          <p:nvPr/>
        </p:nvSpPr>
        <p:spPr>
          <a:xfrm>
            <a:off x="1629059" y="1218488"/>
            <a:ext cx="2536257" cy="3969505"/>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4" name="Google Shape;634;p26"/>
          <p:cNvSpPr/>
          <p:nvPr/>
        </p:nvSpPr>
        <p:spPr>
          <a:xfrm>
            <a:off x="4196928" y="5168436"/>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5" name="Google Shape;635;p26"/>
          <p:cNvSpPr/>
          <p:nvPr/>
        </p:nvSpPr>
        <p:spPr>
          <a:xfrm>
            <a:off x="9183148" y="2384895"/>
            <a:ext cx="2285466"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6" name="Google Shape;636;p26"/>
          <p:cNvSpPr txBox="1"/>
          <p:nvPr/>
        </p:nvSpPr>
        <p:spPr>
          <a:xfrm>
            <a:off x="2238701" y="790831"/>
            <a:ext cx="13195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Application</a:t>
            </a:r>
            <a:endParaRPr sz="1800">
              <a:solidFill>
                <a:schemeClr val="dk1"/>
              </a:solidFill>
              <a:latin typeface="Arial"/>
              <a:ea typeface="Arial"/>
              <a:cs typeface="Arial"/>
              <a:sym typeface="Arial"/>
            </a:endParaRPr>
          </a:p>
        </p:txBody>
      </p:sp>
      <p:pic>
        <p:nvPicPr>
          <p:cNvPr id="637" name="Google Shape;637;p26"/>
          <p:cNvPicPr preferRelativeResize="0"/>
          <p:nvPr/>
        </p:nvPicPr>
        <p:blipFill rotWithShape="1">
          <a:blip r:embed="rId7">
            <a:alphaModFix/>
          </a:blip>
          <a:srcRect b="0" l="0" r="0" t="0"/>
          <a:stretch/>
        </p:blipFill>
        <p:spPr>
          <a:xfrm>
            <a:off x="4300743" y="5441053"/>
            <a:ext cx="855845" cy="855845"/>
          </a:xfrm>
          <a:prstGeom prst="rect">
            <a:avLst/>
          </a:prstGeom>
          <a:noFill/>
          <a:ln>
            <a:noFill/>
          </a:ln>
        </p:spPr>
      </p:pic>
      <p:sp>
        <p:nvSpPr>
          <p:cNvPr id="638" name="Google Shape;638;p26"/>
          <p:cNvSpPr txBox="1"/>
          <p:nvPr/>
        </p:nvSpPr>
        <p:spPr>
          <a:xfrm>
            <a:off x="4858599" y="4818661"/>
            <a:ext cx="1191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Database</a:t>
            </a:r>
            <a:endParaRPr sz="1800">
              <a:solidFill>
                <a:schemeClr val="dk1"/>
              </a:solidFill>
              <a:latin typeface="Arial"/>
              <a:ea typeface="Arial"/>
              <a:cs typeface="Arial"/>
              <a:sym typeface="Arial"/>
            </a:endParaRPr>
          </a:p>
        </p:txBody>
      </p:sp>
      <p:pic>
        <p:nvPicPr>
          <p:cNvPr id="639" name="Google Shape;639;p26"/>
          <p:cNvPicPr preferRelativeResize="0"/>
          <p:nvPr/>
        </p:nvPicPr>
        <p:blipFill rotWithShape="1">
          <a:blip r:embed="rId8">
            <a:alphaModFix/>
          </a:blip>
          <a:srcRect b="0" l="0" r="0" t="0"/>
          <a:stretch/>
        </p:blipFill>
        <p:spPr>
          <a:xfrm>
            <a:off x="9495166" y="2592736"/>
            <a:ext cx="1724662" cy="500151"/>
          </a:xfrm>
          <a:prstGeom prst="rect">
            <a:avLst/>
          </a:prstGeom>
          <a:noFill/>
          <a:ln>
            <a:noFill/>
          </a:ln>
        </p:spPr>
      </p:pic>
      <p:sp>
        <p:nvSpPr>
          <p:cNvPr id="640" name="Google Shape;640;p26"/>
          <p:cNvSpPr txBox="1"/>
          <p:nvPr/>
        </p:nvSpPr>
        <p:spPr>
          <a:xfrm>
            <a:off x="10104298" y="2018368"/>
            <a:ext cx="3990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AI</a:t>
            </a:r>
            <a:endParaRPr sz="1800">
              <a:solidFill>
                <a:schemeClr val="dk1"/>
              </a:solidFill>
              <a:latin typeface="Arial"/>
              <a:ea typeface="Arial"/>
              <a:cs typeface="Arial"/>
              <a:sym typeface="Arial"/>
            </a:endParaRPr>
          </a:p>
        </p:txBody>
      </p:sp>
      <p:sp>
        <p:nvSpPr>
          <p:cNvPr id="641" name="Google Shape;641;p26"/>
          <p:cNvSpPr txBox="1"/>
          <p:nvPr/>
        </p:nvSpPr>
        <p:spPr>
          <a:xfrm>
            <a:off x="6805509" y="4793046"/>
            <a:ext cx="2779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Open API (낱알식별목록)</a:t>
            </a:r>
            <a:endParaRPr sz="1800">
              <a:solidFill>
                <a:schemeClr val="dk1"/>
              </a:solidFill>
              <a:latin typeface="Arial"/>
              <a:ea typeface="Arial"/>
              <a:cs typeface="Arial"/>
              <a:sym typeface="Arial"/>
            </a:endParaRPr>
          </a:p>
        </p:txBody>
      </p:sp>
      <p:cxnSp>
        <p:nvCxnSpPr>
          <p:cNvPr id="642" name="Google Shape;642;p26"/>
          <p:cNvCxnSpPr>
            <a:stCxn id="627" idx="3"/>
            <a:endCxn id="633" idx="1"/>
          </p:cNvCxnSpPr>
          <p:nvPr/>
        </p:nvCxnSpPr>
        <p:spPr>
          <a:xfrm>
            <a:off x="1052688" y="3203241"/>
            <a:ext cx="576300" cy="0"/>
          </a:xfrm>
          <a:prstGeom prst="straightConnector1">
            <a:avLst/>
          </a:prstGeom>
          <a:noFill/>
          <a:ln cap="flat" cmpd="sng" w="9525">
            <a:solidFill>
              <a:schemeClr val="dk1"/>
            </a:solidFill>
            <a:prstDash val="solid"/>
            <a:miter lim="800000"/>
            <a:headEnd len="sm" w="sm" type="none"/>
            <a:tailEnd len="sm" w="sm" type="none"/>
          </a:ln>
        </p:spPr>
      </p:cxnSp>
      <p:cxnSp>
        <p:nvCxnSpPr>
          <p:cNvPr id="643" name="Google Shape;643;p26"/>
          <p:cNvCxnSpPr/>
          <p:nvPr/>
        </p:nvCxnSpPr>
        <p:spPr>
          <a:xfrm>
            <a:off x="4165316" y="2945490"/>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644" name="Google Shape;644;p26"/>
          <p:cNvCxnSpPr/>
          <p:nvPr/>
        </p:nvCxnSpPr>
        <p:spPr>
          <a:xfrm rot="10800000">
            <a:off x="4165316" y="3318368"/>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645" name="Google Shape;645;p26"/>
          <p:cNvCxnSpPr/>
          <p:nvPr/>
        </p:nvCxnSpPr>
        <p:spPr>
          <a:xfrm flipH="1" rot="10800000">
            <a:off x="5491390" y="3945136"/>
            <a:ext cx="540327" cy="915562"/>
          </a:xfrm>
          <a:prstGeom prst="straightConnector1">
            <a:avLst/>
          </a:prstGeom>
          <a:noFill/>
          <a:ln cap="flat" cmpd="sng" w="9525">
            <a:solidFill>
              <a:schemeClr val="dk1"/>
            </a:solidFill>
            <a:prstDash val="solid"/>
            <a:miter lim="800000"/>
            <a:headEnd len="sm" w="sm" type="none"/>
            <a:tailEnd len="sm" w="sm" type="none"/>
          </a:ln>
        </p:spPr>
      </p:cxnSp>
      <p:sp>
        <p:nvSpPr>
          <p:cNvPr id="646" name="Google Shape;646;p26"/>
          <p:cNvSpPr txBox="1"/>
          <p:nvPr/>
        </p:nvSpPr>
        <p:spPr>
          <a:xfrm>
            <a:off x="4011125" y="2461597"/>
            <a:ext cx="124395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촬영한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사진</a:t>
            </a:r>
            <a:endParaRPr/>
          </a:p>
        </p:txBody>
      </p:sp>
      <p:sp>
        <p:nvSpPr>
          <p:cNvPr id="647" name="Google Shape;647;p26"/>
          <p:cNvSpPr txBox="1"/>
          <p:nvPr/>
        </p:nvSpPr>
        <p:spPr>
          <a:xfrm>
            <a:off x="4052859" y="3394106"/>
            <a:ext cx="12999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검색한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정보</a:t>
            </a:r>
            <a:endParaRPr/>
          </a:p>
        </p:txBody>
      </p:sp>
      <p:pic>
        <p:nvPicPr>
          <p:cNvPr id="648" name="Google Shape;648;p26"/>
          <p:cNvPicPr preferRelativeResize="0"/>
          <p:nvPr/>
        </p:nvPicPr>
        <p:blipFill rotWithShape="1">
          <a:blip r:embed="rId9">
            <a:alphaModFix/>
          </a:blip>
          <a:srcRect b="0" l="0" r="0" t="0"/>
          <a:stretch/>
        </p:blipFill>
        <p:spPr>
          <a:xfrm>
            <a:off x="2550278" y="5281425"/>
            <a:ext cx="724213" cy="650490"/>
          </a:xfrm>
          <a:prstGeom prst="rect">
            <a:avLst/>
          </a:prstGeom>
          <a:noFill/>
          <a:ln>
            <a:noFill/>
          </a:ln>
        </p:spPr>
      </p:pic>
      <p:pic>
        <p:nvPicPr>
          <p:cNvPr id="649" name="Google Shape;649;p26"/>
          <p:cNvPicPr preferRelativeResize="0"/>
          <p:nvPr/>
        </p:nvPicPr>
        <p:blipFill rotWithShape="1">
          <a:blip r:embed="rId10">
            <a:alphaModFix/>
          </a:blip>
          <a:srcRect b="0" l="0" r="0" t="0"/>
          <a:stretch/>
        </p:blipFill>
        <p:spPr>
          <a:xfrm>
            <a:off x="7017041" y="5267533"/>
            <a:ext cx="1011678" cy="1082495"/>
          </a:xfrm>
          <a:prstGeom prst="rect">
            <a:avLst/>
          </a:prstGeom>
          <a:noFill/>
          <a:ln>
            <a:noFill/>
          </a:ln>
        </p:spPr>
      </p:pic>
      <p:cxnSp>
        <p:nvCxnSpPr>
          <p:cNvPr id="650" name="Google Shape;650;p26"/>
          <p:cNvCxnSpPr/>
          <p:nvPr/>
        </p:nvCxnSpPr>
        <p:spPr>
          <a:xfrm>
            <a:off x="7671863" y="2970671"/>
            <a:ext cx="1497167" cy="0"/>
          </a:xfrm>
          <a:prstGeom prst="straightConnector1">
            <a:avLst/>
          </a:prstGeom>
          <a:noFill/>
          <a:ln cap="flat" cmpd="sng" w="9525">
            <a:solidFill>
              <a:schemeClr val="dk1"/>
            </a:solidFill>
            <a:prstDash val="solid"/>
            <a:miter lim="800000"/>
            <a:headEnd len="sm" w="sm" type="none"/>
            <a:tailEnd len="med" w="med" type="triangle"/>
          </a:ln>
        </p:spPr>
      </p:cxnSp>
      <p:cxnSp>
        <p:nvCxnSpPr>
          <p:cNvPr id="651" name="Google Shape;651;p26"/>
          <p:cNvCxnSpPr/>
          <p:nvPr/>
        </p:nvCxnSpPr>
        <p:spPr>
          <a:xfrm rot="10800000">
            <a:off x="7697634" y="3353057"/>
            <a:ext cx="1425205" cy="0"/>
          </a:xfrm>
          <a:prstGeom prst="straightConnector1">
            <a:avLst/>
          </a:prstGeom>
          <a:noFill/>
          <a:ln cap="flat" cmpd="sng" w="9525">
            <a:solidFill>
              <a:schemeClr val="dk1"/>
            </a:solidFill>
            <a:prstDash val="solid"/>
            <a:miter lim="800000"/>
            <a:headEnd len="sm" w="sm" type="none"/>
            <a:tailEnd len="med" w="med" type="triangle"/>
          </a:ln>
        </p:spPr>
      </p:cxnSp>
      <p:sp>
        <p:nvSpPr>
          <p:cNvPr id="652" name="Google Shape;652;p26"/>
          <p:cNvSpPr txBox="1"/>
          <p:nvPr/>
        </p:nvSpPr>
        <p:spPr>
          <a:xfrm>
            <a:off x="7676896" y="2640457"/>
            <a:ext cx="151518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이미지 2개 입력</a:t>
            </a:r>
            <a:endParaRPr/>
          </a:p>
        </p:txBody>
      </p:sp>
      <p:sp>
        <p:nvSpPr>
          <p:cNvPr id="653" name="Google Shape;653;p26"/>
          <p:cNvSpPr txBox="1"/>
          <p:nvPr/>
        </p:nvSpPr>
        <p:spPr>
          <a:xfrm>
            <a:off x="7723350" y="3414395"/>
            <a:ext cx="137377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고유번호 출력</a:t>
            </a:r>
            <a:endParaRPr/>
          </a:p>
        </p:txBody>
      </p:sp>
      <p:sp>
        <p:nvSpPr>
          <p:cNvPr id="654" name="Google Shape;654;p26"/>
          <p:cNvSpPr txBox="1"/>
          <p:nvPr/>
        </p:nvSpPr>
        <p:spPr>
          <a:xfrm>
            <a:off x="5360183" y="5240375"/>
            <a:ext cx="120971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회원정보,</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알약 기본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고유번호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이름</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제형</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분류명 등</a:t>
            </a:r>
            <a:endParaRPr/>
          </a:p>
        </p:txBody>
      </p:sp>
      <p:sp>
        <p:nvSpPr>
          <p:cNvPr id="655" name="Google Shape;655;p26"/>
          <p:cNvSpPr txBox="1"/>
          <p:nvPr/>
        </p:nvSpPr>
        <p:spPr>
          <a:xfrm>
            <a:off x="8066132" y="5281425"/>
            <a:ext cx="120971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상세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복용법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부작용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효능 등</a:t>
            </a:r>
            <a:endParaRPr/>
          </a:p>
        </p:txBody>
      </p:sp>
      <p:cxnSp>
        <p:nvCxnSpPr>
          <p:cNvPr id="656" name="Google Shape;656;p26"/>
          <p:cNvCxnSpPr/>
          <p:nvPr/>
        </p:nvCxnSpPr>
        <p:spPr>
          <a:xfrm rot="10800000">
            <a:off x="6940007" y="3937108"/>
            <a:ext cx="540327" cy="915562"/>
          </a:xfrm>
          <a:prstGeom prst="straightConnector1">
            <a:avLst/>
          </a:prstGeom>
          <a:noFill/>
          <a:ln cap="flat" cmpd="sng" w="9525">
            <a:solidFill>
              <a:schemeClr val="dk1"/>
            </a:solidFill>
            <a:prstDash val="solid"/>
            <a:miter lim="800000"/>
            <a:headEnd len="sm" w="sm" type="none"/>
            <a:tailEnd len="sm" w="sm" type="none"/>
          </a:ln>
        </p:spPr>
      </p:cxnSp>
      <p:pic>
        <p:nvPicPr>
          <p:cNvPr id="657" name="Google Shape;657;p26"/>
          <p:cNvPicPr preferRelativeResize="0"/>
          <p:nvPr/>
        </p:nvPicPr>
        <p:blipFill rotWithShape="1">
          <a:blip r:embed="rId11">
            <a:alphaModFix/>
          </a:blip>
          <a:srcRect b="0" l="0" r="0" t="0"/>
          <a:stretch/>
        </p:blipFill>
        <p:spPr>
          <a:xfrm>
            <a:off x="9495166" y="3191152"/>
            <a:ext cx="1724662" cy="507254"/>
          </a:xfrm>
          <a:prstGeom prst="rect">
            <a:avLst/>
          </a:prstGeom>
          <a:noFill/>
          <a:ln>
            <a:noFill/>
          </a:ln>
        </p:spPr>
      </p:pic>
      <p:sp>
        <p:nvSpPr>
          <p:cNvPr id="658" name="Google Shape;658;p26"/>
          <p:cNvSpPr txBox="1"/>
          <p:nvPr/>
        </p:nvSpPr>
        <p:spPr>
          <a:xfrm>
            <a:off x="379394" y="203501"/>
            <a:ext cx="329922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프로젝트 구성도</a:t>
            </a:r>
            <a:endParaRPr sz="1800">
              <a:solidFill>
                <a:srgbClr val="CC3700"/>
              </a:solidFill>
              <a:latin typeface="Do Hyeon"/>
              <a:ea typeface="Do Hyeon"/>
              <a:cs typeface="Do Hyeon"/>
              <a:sym typeface="Do Hyeon"/>
            </a:endParaRPr>
          </a:p>
        </p:txBody>
      </p:sp>
      <p:grpSp>
        <p:nvGrpSpPr>
          <p:cNvPr id="659" name="Google Shape;659;p26"/>
          <p:cNvGrpSpPr/>
          <p:nvPr/>
        </p:nvGrpSpPr>
        <p:grpSpPr>
          <a:xfrm>
            <a:off x="2076686" y="1442692"/>
            <a:ext cx="1703004" cy="3595230"/>
            <a:chOff x="2076686" y="1442692"/>
            <a:chExt cx="1703004" cy="3595230"/>
          </a:xfrm>
        </p:grpSpPr>
        <p:pic>
          <p:nvPicPr>
            <p:cNvPr descr="텍스트이(가) 표시된 사진&#10;&#10;자동 생성된 설명" id="660" name="Google Shape;660;p26"/>
            <p:cNvPicPr preferRelativeResize="0"/>
            <p:nvPr/>
          </p:nvPicPr>
          <p:blipFill rotWithShape="1">
            <a:blip r:embed="rId12">
              <a:alphaModFix/>
            </a:blip>
            <a:srcRect b="0" l="0" r="0" t="0"/>
            <a:stretch/>
          </p:blipFill>
          <p:spPr>
            <a:xfrm>
              <a:off x="2076686" y="1442692"/>
              <a:ext cx="1703004" cy="3595230"/>
            </a:xfrm>
            <a:prstGeom prst="rect">
              <a:avLst/>
            </a:prstGeom>
            <a:noFill/>
            <a:ln>
              <a:noFill/>
            </a:ln>
            <a:effectLst>
              <a:outerShdw blurRad="88900" rotWithShape="0" algn="ctr">
                <a:srgbClr val="000000">
                  <a:alpha val="12941"/>
                </a:srgbClr>
              </a:outerShdw>
            </a:effectLst>
          </p:spPr>
        </p:pic>
        <p:pic>
          <p:nvPicPr>
            <p:cNvPr id="661" name="Google Shape;661;p26"/>
            <p:cNvPicPr preferRelativeResize="0"/>
            <p:nvPr/>
          </p:nvPicPr>
          <p:blipFill rotWithShape="1">
            <a:blip r:embed="rId13">
              <a:alphaModFix/>
            </a:blip>
            <a:srcRect b="0" l="0" r="0" t="0"/>
            <a:stretch/>
          </p:blipFill>
          <p:spPr>
            <a:xfrm>
              <a:off x="2587198" y="4091126"/>
              <a:ext cx="753366" cy="218985"/>
            </a:xfrm>
            <a:prstGeom prst="rect">
              <a:avLst/>
            </a:prstGeom>
            <a:noFill/>
            <a:ln>
              <a:noFill/>
            </a:ln>
          </p:spPr>
        </p:pic>
      </p:grpSp>
      <p:sp>
        <p:nvSpPr>
          <p:cNvPr id="662" name="Google Shape;662;p26"/>
          <p:cNvSpPr/>
          <p:nvPr/>
        </p:nvSpPr>
        <p:spPr>
          <a:xfrm>
            <a:off x="9248051" y="2834833"/>
            <a:ext cx="2192766" cy="613669"/>
          </a:xfrm>
          <a:prstGeom prst="rect">
            <a:avLst/>
          </a:prstGeom>
          <a:solidFill>
            <a:srgbClr val="ED636D">
              <a:alpha val="8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2400">
                <a:solidFill>
                  <a:srgbClr val="1D1B1B"/>
                </a:solidFill>
                <a:latin typeface="Do Hyeon"/>
                <a:ea typeface="Do Hyeon"/>
                <a:cs typeface="Do Hyeon"/>
                <a:sym typeface="Do Hyeon"/>
              </a:rPr>
              <a:t>197047262</a:t>
            </a:r>
            <a:endParaRPr b="1" sz="2400">
              <a:solidFill>
                <a:srgbClr val="1D1B1B"/>
              </a:solidFill>
              <a:latin typeface="Do Hyeon"/>
              <a:ea typeface="Do Hyeon"/>
              <a:cs typeface="Do Hyeon"/>
              <a:sym typeface="Do Hye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27"/>
          <p:cNvSpPr/>
          <p:nvPr/>
        </p:nvSpPr>
        <p:spPr>
          <a:xfrm>
            <a:off x="6874548" y="5162247"/>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669" name="Google Shape;669;p27"/>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670" name="Google Shape;670;p27"/>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71" name="Google Shape;671;p27"/>
          <p:cNvPicPr preferRelativeResize="0"/>
          <p:nvPr/>
        </p:nvPicPr>
        <p:blipFill rotWithShape="1">
          <a:blip r:embed="rId4">
            <a:alphaModFix/>
          </a:blip>
          <a:srcRect b="0" l="0" r="0" t="0"/>
          <a:stretch/>
        </p:blipFill>
        <p:spPr>
          <a:xfrm>
            <a:off x="441801" y="2897797"/>
            <a:ext cx="610887" cy="610887"/>
          </a:xfrm>
          <a:prstGeom prst="rect">
            <a:avLst/>
          </a:prstGeom>
          <a:noFill/>
          <a:ln>
            <a:noFill/>
          </a:ln>
        </p:spPr>
      </p:pic>
      <p:sp>
        <p:nvSpPr>
          <p:cNvPr id="672" name="Google Shape;672;p27"/>
          <p:cNvSpPr/>
          <p:nvPr/>
        </p:nvSpPr>
        <p:spPr>
          <a:xfrm>
            <a:off x="5135606" y="2414813"/>
            <a:ext cx="2536257"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673" name="Google Shape;673;p27"/>
          <p:cNvPicPr preferRelativeResize="0"/>
          <p:nvPr/>
        </p:nvPicPr>
        <p:blipFill rotWithShape="1">
          <a:blip r:embed="rId5">
            <a:alphaModFix/>
          </a:blip>
          <a:srcRect b="0" l="0" r="0" t="0"/>
          <a:stretch/>
        </p:blipFill>
        <p:spPr>
          <a:xfrm>
            <a:off x="5260109" y="2754055"/>
            <a:ext cx="704932" cy="704932"/>
          </a:xfrm>
          <a:prstGeom prst="rect">
            <a:avLst/>
          </a:prstGeom>
          <a:noFill/>
          <a:ln>
            <a:noFill/>
          </a:ln>
        </p:spPr>
      </p:pic>
      <p:pic>
        <p:nvPicPr>
          <p:cNvPr id="674" name="Google Shape;674;p27"/>
          <p:cNvPicPr preferRelativeResize="0"/>
          <p:nvPr/>
        </p:nvPicPr>
        <p:blipFill rotWithShape="1">
          <a:blip r:embed="rId6">
            <a:alphaModFix/>
          </a:blip>
          <a:srcRect b="0" l="0" r="0" t="0"/>
          <a:stretch/>
        </p:blipFill>
        <p:spPr>
          <a:xfrm>
            <a:off x="6317507" y="2780437"/>
            <a:ext cx="1294047" cy="791431"/>
          </a:xfrm>
          <a:prstGeom prst="rect">
            <a:avLst/>
          </a:prstGeom>
          <a:noFill/>
          <a:ln>
            <a:noFill/>
          </a:ln>
        </p:spPr>
      </p:pic>
      <p:sp>
        <p:nvSpPr>
          <p:cNvPr id="675" name="Google Shape;675;p27"/>
          <p:cNvSpPr/>
          <p:nvPr/>
        </p:nvSpPr>
        <p:spPr>
          <a:xfrm>
            <a:off x="5986456" y="3037022"/>
            <a:ext cx="288758" cy="278259"/>
          </a:xfrm>
          <a:prstGeom prst="mathPlus">
            <a:avLst>
              <a:gd fmla="val 23520" name="adj1"/>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6" name="Google Shape;676;p27"/>
          <p:cNvSpPr txBox="1"/>
          <p:nvPr/>
        </p:nvSpPr>
        <p:spPr>
          <a:xfrm>
            <a:off x="5666182" y="2029760"/>
            <a:ext cx="14199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API Server</a:t>
            </a:r>
            <a:endParaRPr sz="1800">
              <a:solidFill>
                <a:schemeClr val="dk1"/>
              </a:solidFill>
              <a:latin typeface="Arial"/>
              <a:ea typeface="Arial"/>
              <a:cs typeface="Arial"/>
              <a:sym typeface="Arial"/>
            </a:endParaRPr>
          </a:p>
        </p:txBody>
      </p:sp>
      <p:sp>
        <p:nvSpPr>
          <p:cNvPr id="677" name="Google Shape;677;p27"/>
          <p:cNvSpPr/>
          <p:nvPr/>
        </p:nvSpPr>
        <p:spPr>
          <a:xfrm>
            <a:off x="1629059" y="1218488"/>
            <a:ext cx="2536257" cy="3969505"/>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8" name="Google Shape;678;p27"/>
          <p:cNvSpPr/>
          <p:nvPr/>
        </p:nvSpPr>
        <p:spPr>
          <a:xfrm>
            <a:off x="4196928" y="5168436"/>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9" name="Google Shape;679;p27"/>
          <p:cNvSpPr/>
          <p:nvPr/>
        </p:nvSpPr>
        <p:spPr>
          <a:xfrm>
            <a:off x="9183148" y="2384895"/>
            <a:ext cx="2285466"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80" name="Google Shape;680;p27"/>
          <p:cNvSpPr txBox="1"/>
          <p:nvPr/>
        </p:nvSpPr>
        <p:spPr>
          <a:xfrm>
            <a:off x="2238701" y="790831"/>
            <a:ext cx="13195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Application</a:t>
            </a:r>
            <a:endParaRPr sz="1800">
              <a:solidFill>
                <a:schemeClr val="dk1"/>
              </a:solidFill>
              <a:latin typeface="Arial"/>
              <a:ea typeface="Arial"/>
              <a:cs typeface="Arial"/>
              <a:sym typeface="Arial"/>
            </a:endParaRPr>
          </a:p>
        </p:txBody>
      </p:sp>
      <p:pic>
        <p:nvPicPr>
          <p:cNvPr id="681" name="Google Shape;681;p27"/>
          <p:cNvPicPr preferRelativeResize="0"/>
          <p:nvPr/>
        </p:nvPicPr>
        <p:blipFill rotWithShape="1">
          <a:blip r:embed="rId7">
            <a:alphaModFix/>
          </a:blip>
          <a:srcRect b="0" l="0" r="0" t="0"/>
          <a:stretch/>
        </p:blipFill>
        <p:spPr>
          <a:xfrm>
            <a:off x="4300743" y="5441053"/>
            <a:ext cx="855845" cy="855845"/>
          </a:xfrm>
          <a:prstGeom prst="rect">
            <a:avLst/>
          </a:prstGeom>
          <a:noFill/>
          <a:ln>
            <a:noFill/>
          </a:ln>
        </p:spPr>
      </p:pic>
      <p:sp>
        <p:nvSpPr>
          <p:cNvPr id="682" name="Google Shape;682;p27"/>
          <p:cNvSpPr txBox="1"/>
          <p:nvPr/>
        </p:nvSpPr>
        <p:spPr>
          <a:xfrm>
            <a:off x="4858599" y="4818661"/>
            <a:ext cx="1191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Database</a:t>
            </a:r>
            <a:endParaRPr sz="1800">
              <a:solidFill>
                <a:schemeClr val="dk1"/>
              </a:solidFill>
              <a:latin typeface="Arial"/>
              <a:ea typeface="Arial"/>
              <a:cs typeface="Arial"/>
              <a:sym typeface="Arial"/>
            </a:endParaRPr>
          </a:p>
        </p:txBody>
      </p:sp>
      <p:pic>
        <p:nvPicPr>
          <p:cNvPr id="683" name="Google Shape;683;p27"/>
          <p:cNvPicPr preferRelativeResize="0"/>
          <p:nvPr/>
        </p:nvPicPr>
        <p:blipFill rotWithShape="1">
          <a:blip r:embed="rId8">
            <a:alphaModFix/>
          </a:blip>
          <a:srcRect b="0" l="0" r="0" t="0"/>
          <a:stretch/>
        </p:blipFill>
        <p:spPr>
          <a:xfrm>
            <a:off x="9495166" y="2592736"/>
            <a:ext cx="1724662" cy="500151"/>
          </a:xfrm>
          <a:prstGeom prst="rect">
            <a:avLst/>
          </a:prstGeom>
          <a:noFill/>
          <a:ln>
            <a:noFill/>
          </a:ln>
        </p:spPr>
      </p:pic>
      <p:sp>
        <p:nvSpPr>
          <p:cNvPr id="684" name="Google Shape;684;p27"/>
          <p:cNvSpPr txBox="1"/>
          <p:nvPr/>
        </p:nvSpPr>
        <p:spPr>
          <a:xfrm>
            <a:off x="10104298" y="2018368"/>
            <a:ext cx="3990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AI</a:t>
            </a:r>
            <a:endParaRPr sz="1800">
              <a:solidFill>
                <a:schemeClr val="dk1"/>
              </a:solidFill>
              <a:latin typeface="Arial"/>
              <a:ea typeface="Arial"/>
              <a:cs typeface="Arial"/>
              <a:sym typeface="Arial"/>
            </a:endParaRPr>
          </a:p>
        </p:txBody>
      </p:sp>
      <p:sp>
        <p:nvSpPr>
          <p:cNvPr id="685" name="Google Shape;685;p27"/>
          <p:cNvSpPr txBox="1"/>
          <p:nvPr/>
        </p:nvSpPr>
        <p:spPr>
          <a:xfrm>
            <a:off x="6805509" y="4793046"/>
            <a:ext cx="2779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Open API (낱알식별목록)</a:t>
            </a:r>
            <a:endParaRPr sz="1800">
              <a:solidFill>
                <a:schemeClr val="dk1"/>
              </a:solidFill>
              <a:latin typeface="Arial"/>
              <a:ea typeface="Arial"/>
              <a:cs typeface="Arial"/>
              <a:sym typeface="Arial"/>
            </a:endParaRPr>
          </a:p>
        </p:txBody>
      </p:sp>
      <p:cxnSp>
        <p:nvCxnSpPr>
          <p:cNvPr id="686" name="Google Shape;686;p27"/>
          <p:cNvCxnSpPr>
            <a:stCxn id="671" idx="3"/>
            <a:endCxn id="677" idx="1"/>
          </p:cNvCxnSpPr>
          <p:nvPr/>
        </p:nvCxnSpPr>
        <p:spPr>
          <a:xfrm>
            <a:off x="1052688" y="3203241"/>
            <a:ext cx="576300" cy="0"/>
          </a:xfrm>
          <a:prstGeom prst="straightConnector1">
            <a:avLst/>
          </a:prstGeom>
          <a:noFill/>
          <a:ln cap="flat" cmpd="sng" w="9525">
            <a:solidFill>
              <a:schemeClr val="dk1"/>
            </a:solidFill>
            <a:prstDash val="solid"/>
            <a:miter lim="800000"/>
            <a:headEnd len="sm" w="sm" type="none"/>
            <a:tailEnd len="sm" w="sm" type="none"/>
          </a:ln>
        </p:spPr>
      </p:cxnSp>
      <p:cxnSp>
        <p:nvCxnSpPr>
          <p:cNvPr id="687" name="Google Shape;687;p27"/>
          <p:cNvCxnSpPr/>
          <p:nvPr/>
        </p:nvCxnSpPr>
        <p:spPr>
          <a:xfrm>
            <a:off x="4165316" y="2945490"/>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688" name="Google Shape;688;p27"/>
          <p:cNvCxnSpPr/>
          <p:nvPr/>
        </p:nvCxnSpPr>
        <p:spPr>
          <a:xfrm rot="10800000">
            <a:off x="4165316" y="3318368"/>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689" name="Google Shape;689;p27"/>
          <p:cNvCxnSpPr/>
          <p:nvPr/>
        </p:nvCxnSpPr>
        <p:spPr>
          <a:xfrm flipH="1" rot="10800000">
            <a:off x="5491390" y="3945136"/>
            <a:ext cx="540327" cy="915562"/>
          </a:xfrm>
          <a:prstGeom prst="straightConnector1">
            <a:avLst/>
          </a:prstGeom>
          <a:noFill/>
          <a:ln cap="flat" cmpd="sng" w="9525">
            <a:solidFill>
              <a:schemeClr val="dk1"/>
            </a:solidFill>
            <a:prstDash val="solid"/>
            <a:miter lim="800000"/>
            <a:headEnd len="sm" w="sm" type="none"/>
            <a:tailEnd len="sm" w="sm" type="none"/>
          </a:ln>
        </p:spPr>
      </p:cxnSp>
      <p:sp>
        <p:nvSpPr>
          <p:cNvPr id="690" name="Google Shape;690;p27"/>
          <p:cNvSpPr txBox="1"/>
          <p:nvPr/>
        </p:nvSpPr>
        <p:spPr>
          <a:xfrm>
            <a:off x="4011125" y="2461597"/>
            <a:ext cx="124395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촬영한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사진</a:t>
            </a:r>
            <a:endParaRPr/>
          </a:p>
        </p:txBody>
      </p:sp>
      <p:sp>
        <p:nvSpPr>
          <p:cNvPr id="691" name="Google Shape;691;p27"/>
          <p:cNvSpPr txBox="1"/>
          <p:nvPr/>
        </p:nvSpPr>
        <p:spPr>
          <a:xfrm>
            <a:off x="4052859" y="3394106"/>
            <a:ext cx="12999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검색한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정보</a:t>
            </a:r>
            <a:endParaRPr/>
          </a:p>
        </p:txBody>
      </p:sp>
      <p:pic>
        <p:nvPicPr>
          <p:cNvPr id="692" name="Google Shape;692;p27"/>
          <p:cNvPicPr preferRelativeResize="0"/>
          <p:nvPr/>
        </p:nvPicPr>
        <p:blipFill rotWithShape="1">
          <a:blip r:embed="rId9">
            <a:alphaModFix/>
          </a:blip>
          <a:srcRect b="0" l="0" r="0" t="0"/>
          <a:stretch/>
        </p:blipFill>
        <p:spPr>
          <a:xfrm>
            <a:off x="2550278" y="5281425"/>
            <a:ext cx="724213" cy="650490"/>
          </a:xfrm>
          <a:prstGeom prst="rect">
            <a:avLst/>
          </a:prstGeom>
          <a:noFill/>
          <a:ln>
            <a:noFill/>
          </a:ln>
        </p:spPr>
      </p:pic>
      <p:pic>
        <p:nvPicPr>
          <p:cNvPr id="693" name="Google Shape;693;p27"/>
          <p:cNvPicPr preferRelativeResize="0"/>
          <p:nvPr/>
        </p:nvPicPr>
        <p:blipFill rotWithShape="1">
          <a:blip r:embed="rId10">
            <a:alphaModFix/>
          </a:blip>
          <a:srcRect b="0" l="0" r="0" t="0"/>
          <a:stretch/>
        </p:blipFill>
        <p:spPr>
          <a:xfrm>
            <a:off x="7017041" y="5267533"/>
            <a:ext cx="1011678" cy="1082495"/>
          </a:xfrm>
          <a:prstGeom prst="rect">
            <a:avLst/>
          </a:prstGeom>
          <a:noFill/>
          <a:ln>
            <a:noFill/>
          </a:ln>
        </p:spPr>
      </p:pic>
      <p:cxnSp>
        <p:nvCxnSpPr>
          <p:cNvPr id="694" name="Google Shape;694;p27"/>
          <p:cNvCxnSpPr/>
          <p:nvPr/>
        </p:nvCxnSpPr>
        <p:spPr>
          <a:xfrm>
            <a:off x="7671863" y="2970671"/>
            <a:ext cx="1497167" cy="0"/>
          </a:xfrm>
          <a:prstGeom prst="straightConnector1">
            <a:avLst/>
          </a:prstGeom>
          <a:noFill/>
          <a:ln cap="flat" cmpd="sng" w="9525">
            <a:solidFill>
              <a:schemeClr val="dk1"/>
            </a:solidFill>
            <a:prstDash val="solid"/>
            <a:miter lim="800000"/>
            <a:headEnd len="sm" w="sm" type="none"/>
            <a:tailEnd len="med" w="med" type="triangle"/>
          </a:ln>
        </p:spPr>
      </p:cxnSp>
      <p:cxnSp>
        <p:nvCxnSpPr>
          <p:cNvPr id="695" name="Google Shape;695;p27"/>
          <p:cNvCxnSpPr/>
          <p:nvPr/>
        </p:nvCxnSpPr>
        <p:spPr>
          <a:xfrm rot="10800000">
            <a:off x="7697634" y="3353057"/>
            <a:ext cx="1425205" cy="0"/>
          </a:xfrm>
          <a:prstGeom prst="straightConnector1">
            <a:avLst/>
          </a:prstGeom>
          <a:noFill/>
          <a:ln cap="flat" cmpd="sng" w="9525">
            <a:solidFill>
              <a:schemeClr val="dk1"/>
            </a:solidFill>
            <a:prstDash val="solid"/>
            <a:miter lim="800000"/>
            <a:headEnd len="sm" w="sm" type="none"/>
            <a:tailEnd len="med" w="med" type="triangle"/>
          </a:ln>
        </p:spPr>
      </p:cxnSp>
      <p:sp>
        <p:nvSpPr>
          <p:cNvPr id="696" name="Google Shape;696;p27"/>
          <p:cNvSpPr txBox="1"/>
          <p:nvPr/>
        </p:nvSpPr>
        <p:spPr>
          <a:xfrm>
            <a:off x="7676896" y="2640457"/>
            <a:ext cx="151518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이미지 2개 입력</a:t>
            </a:r>
            <a:endParaRPr/>
          </a:p>
        </p:txBody>
      </p:sp>
      <p:sp>
        <p:nvSpPr>
          <p:cNvPr id="697" name="Google Shape;697;p27"/>
          <p:cNvSpPr txBox="1"/>
          <p:nvPr/>
        </p:nvSpPr>
        <p:spPr>
          <a:xfrm>
            <a:off x="7723350" y="3414395"/>
            <a:ext cx="137377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고유번호 출력</a:t>
            </a:r>
            <a:endParaRPr/>
          </a:p>
        </p:txBody>
      </p:sp>
      <p:sp>
        <p:nvSpPr>
          <p:cNvPr id="698" name="Google Shape;698;p27"/>
          <p:cNvSpPr txBox="1"/>
          <p:nvPr/>
        </p:nvSpPr>
        <p:spPr>
          <a:xfrm>
            <a:off x="5360183" y="5240375"/>
            <a:ext cx="120971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회원정보,</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알약 기본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고유번호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이름</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제형</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분류명 등</a:t>
            </a:r>
            <a:endParaRPr/>
          </a:p>
        </p:txBody>
      </p:sp>
      <p:sp>
        <p:nvSpPr>
          <p:cNvPr id="699" name="Google Shape;699;p27"/>
          <p:cNvSpPr txBox="1"/>
          <p:nvPr/>
        </p:nvSpPr>
        <p:spPr>
          <a:xfrm>
            <a:off x="8066132" y="5281425"/>
            <a:ext cx="120971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상세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복용법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부작용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효능 등</a:t>
            </a:r>
            <a:endParaRPr/>
          </a:p>
        </p:txBody>
      </p:sp>
      <p:cxnSp>
        <p:nvCxnSpPr>
          <p:cNvPr id="700" name="Google Shape;700;p27"/>
          <p:cNvCxnSpPr/>
          <p:nvPr/>
        </p:nvCxnSpPr>
        <p:spPr>
          <a:xfrm rot="10800000">
            <a:off x="6940007" y="3937108"/>
            <a:ext cx="540327" cy="915562"/>
          </a:xfrm>
          <a:prstGeom prst="straightConnector1">
            <a:avLst/>
          </a:prstGeom>
          <a:noFill/>
          <a:ln cap="flat" cmpd="sng" w="9525">
            <a:solidFill>
              <a:schemeClr val="dk1"/>
            </a:solidFill>
            <a:prstDash val="solid"/>
            <a:miter lim="800000"/>
            <a:headEnd len="sm" w="sm" type="none"/>
            <a:tailEnd len="sm" w="sm" type="none"/>
          </a:ln>
        </p:spPr>
      </p:cxnSp>
      <p:pic>
        <p:nvPicPr>
          <p:cNvPr id="701" name="Google Shape;701;p27"/>
          <p:cNvPicPr preferRelativeResize="0"/>
          <p:nvPr/>
        </p:nvPicPr>
        <p:blipFill rotWithShape="1">
          <a:blip r:embed="rId11">
            <a:alphaModFix/>
          </a:blip>
          <a:srcRect b="0" l="0" r="0" t="0"/>
          <a:stretch/>
        </p:blipFill>
        <p:spPr>
          <a:xfrm>
            <a:off x="9495166" y="3191152"/>
            <a:ext cx="1724662" cy="507254"/>
          </a:xfrm>
          <a:prstGeom prst="rect">
            <a:avLst/>
          </a:prstGeom>
          <a:noFill/>
          <a:ln>
            <a:noFill/>
          </a:ln>
        </p:spPr>
      </p:pic>
      <p:sp>
        <p:nvSpPr>
          <p:cNvPr id="702" name="Google Shape;702;p27"/>
          <p:cNvSpPr txBox="1"/>
          <p:nvPr/>
        </p:nvSpPr>
        <p:spPr>
          <a:xfrm>
            <a:off x="379394" y="203501"/>
            <a:ext cx="329922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프로젝트 구성도</a:t>
            </a:r>
            <a:endParaRPr sz="1800">
              <a:solidFill>
                <a:srgbClr val="CC3700"/>
              </a:solidFill>
              <a:latin typeface="Do Hyeon"/>
              <a:ea typeface="Do Hyeon"/>
              <a:cs typeface="Do Hyeon"/>
              <a:sym typeface="Do Hyeon"/>
            </a:endParaRPr>
          </a:p>
        </p:txBody>
      </p:sp>
      <p:grpSp>
        <p:nvGrpSpPr>
          <p:cNvPr id="703" name="Google Shape;703;p27"/>
          <p:cNvGrpSpPr/>
          <p:nvPr/>
        </p:nvGrpSpPr>
        <p:grpSpPr>
          <a:xfrm>
            <a:off x="2076686" y="1442692"/>
            <a:ext cx="1703004" cy="3595230"/>
            <a:chOff x="2076686" y="1442692"/>
            <a:chExt cx="1703004" cy="3595230"/>
          </a:xfrm>
        </p:grpSpPr>
        <p:pic>
          <p:nvPicPr>
            <p:cNvPr descr="텍스트이(가) 표시된 사진&#10;&#10;자동 생성된 설명" id="704" name="Google Shape;704;p27"/>
            <p:cNvPicPr preferRelativeResize="0"/>
            <p:nvPr/>
          </p:nvPicPr>
          <p:blipFill rotWithShape="1">
            <a:blip r:embed="rId12">
              <a:alphaModFix/>
            </a:blip>
            <a:srcRect b="0" l="0" r="0" t="0"/>
            <a:stretch/>
          </p:blipFill>
          <p:spPr>
            <a:xfrm>
              <a:off x="2076686" y="1442692"/>
              <a:ext cx="1703004" cy="3595230"/>
            </a:xfrm>
            <a:prstGeom prst="rect">
              <a:avLst/>
            </a:prstGeom>
            <a:noFill/>
            <a:ln>
              <a:noFill/>
            </a:ln>
            <a:effectLst>
              <a:outerShdw blurRad="88900" rotWithShape="0" algn="ctr">
                <a:srgbClr val="000000">
                  <a:alpha val="12941"/>
                </a:srgbClr>
              </a:outerShdw>
            </a:effectLst>
          </p:spPr>
        </p:pic>
        <p:pic>
          <p:nvPicPr>
            <p:cNvPr id="705" name="Google Shape;705;p27"/>
            <p:cNvPicPr preferRelativeResize="0"/>
            <p:nvPr/>
          </p:nvPicPr>
          <p:blipFill rotWithShape="1">
            <a:blip r:embed="rId13">
              <a:alphaModFix/>
            </a:blip>
            <a:srcRect b="0" l="0" r="0" t="0"/>
            <a:stretch/>
          </p:blipFill>
          <p:spPr>
            <a:xfrm>
              <a:off x="2587198" y="4091126"/>
              <a:ext cx="753366" cy="218985"/>
            </a:xfrm>
            <a:prstGeom prst="rect">
              <a:avLst/>
            </a:prstGeom>
            <a:noFill/>
            <a:ln>
              <a:noFill/>
            </a:ln>
          </p:spPr>
        </p:pic>
      </p:grpSp>
      <p:sp>
        <p:nvSpPr>
          <p:cNvPr id="706" name="Google Shape;706;p27"/>
          <p:cNvSpPr/>
          <p:nvPr/>
        </p:nvSpPr>
        <p:spPr>
          <a:xfrm>
            <a:off x="5330114" y="2886571"/>
            <a:ext cx="2192766" cy="613669"/>
          </a:xfrm>
          <a:prstGeom prst="rect">
            <a:avLst/>
          </a:prstGeom>
          <a:solidFill>
            <a:srgbClr val="ED636D">
              <a:alpha val="8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2400">
                <a:solidFill>
                  <a:srgbClr val="1D1B1B"/>
                </a:solidFill>
                <a:latin typeface="Do Hyeon"/>
                <a:ea typeface="Do Hyeon"/>
                <a:cs typeface="Do Hyeon"/>
                <a:sym typeface="Do Hyeon"/>
              </a:rPr>
              <a:t>197047262</a:t>
            </a:r>
            <a:endParaRPr b="1" sz="2400">
              <a:solidFill>
                <a:srgbClr val="1D1B1B"/>
              </a:solidFill>
              <a:latin typeface="Do Hyeon"/>
              <a:ea typeface="Do Hyeon"/>
              <a:cs typeface="Do Hyeon"/>
              <a:sym typeface="Do Hye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28"/>
          <p:cNvSpPr/>
          <p:nvPr/>
        </p:nvSpPr>
        <p:spPr>
          <a:xfrm>
            <a:off x="6874548" y="5162247"/>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713" name="Google Shape;713;p28"/>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714" name="Google Shape;714;p28"/>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15" name="Google Shape;715;p28"/>
          <p:cNvPicPr preferRelativeResize="0"/>
          <p:nvPr/>
        </p:nvPicPr>
        <p:blipFill rotWithShape="1">
          <a:blip r:embed="rId4">
            <a:alphaModFix/>
          </a:blip>
          <a:srcRect b="0" l="0" r="0" t="0"/>
          <a:stretch/>
        </p:blipFill>
        <p:spPr>
          <a:xfrm>
            <a:off x="441801" y="2897797"/>
            <a:ext cx="610887" cy="610887"/>
          </a:xfrm>
          <a:prstGeom prst="rect">
            <a:avLst/>
          </a:prstGeom>
          <a:noFill/>
          <a:ln>
            <a:noFill/>
          </a:ln>
        </p:spPr>
      </p:pic>
      <p:sp>
        <p:nvSpPr>
          <p:cNvPr id="716" name="Google Shape;716;p28"/>
          <p:cNvSpPr/>
          <p:nvPr/>
        </p:nvSpPr>
        <p:spPr>
          <a:xfrm>
            <a:off x="5135606" y="2414813"/>
            <a:ext cx="2536257"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717" name="Google Shape;717;p28"/>
          <p:cNvPicPr preferRelativeResize="0"/>
          <p:nvPr/>
        </p:nvPicPr>
        <p:blipFill rotWithShape="1">
          <a:blip r:embed="rId5">
            <a:alphaModFix/>
          </a:blip>
          <a:srcRect b="0" l="0" r="0" t="0"/>
          <a:stretch/>
        </p:blipFill>
        <p:spPr>
          <a:xfrm>
            <a:off x="5260109" y="2754055"/>
            <a:ext cx="704932" cy="704932"/>
          </a:xfrm>
          <a:prstGeom prst="rect">
            <a:avLst/>
          </a:prstGeom>
          <a:noFill/>
          <a:ln>
            <a:noFill/>
          </a:ln>
        </p:spPr>
      </p:pic>
      <p:pic>
        <p:nvPicPr>
          <p:cNvPr id="718" name="Google Shape;718;p28"/>
          <p:cNvPicPr preferRelativeResize="0"/>
          <p:nvPr/>
        </p:nvPicPr>
        <p:blipFill rotWithShape="1">
          <a:blip r:embed="rId6">
            <a:alphaModFix/>
          </a:blip>
          <a:srcRect b="0" l="0" r="0" t="0"/>
          <a:stretch/>
        </p:blipFill>
        <p:spPr>
          <a:xfrm>
            <a:off x="6317507" y="2780437"/>
            <a:ext cx="1294047" cy="791431"/>
          </a:xfrm>
          <a:prstGeom prst="rect">
            <a:avLst/>
          </a:prstGeom>
          <a:noFill/>
          <a:ln>
            <a:noFill/>
          </a:ln>
        </p:spPr>
      </p:pic>
      <p:sp>
        <p:nvSpPr>
          <p:cNvPr id="719" name="Google Shape;719;p28"/>
          <p:cNvSpPr/>
          <p:nvPr/>
        </p:nvSpPr>
        <p:spPr>
          <a:xfrm>
            <a:off x="5986456" y="3037022"/>
            <a:ext cx="288758" cy="278259"/>
          </a:xfrm>
          <a:prstGeom prst="mathPlus">
            <a:avLst>
              <a:gd fmla="val 23520" name="adj1"/>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0" name="Google Shape;720;p28"/>
          <p:cNvSpPr txBox="1"/>
          <p:nvPr/>
        </p:nvSpPr>
        <p:spPr>
          <a:xfrm>
            <a:off x="5666182" y="2029760"/>
            <a:ext cx="14199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API Server</a:t>
            </a:r>
            <a:endParaRPr sz="1800">
              <a:solidFill>
                <a:schemeClr val="dk1"/>
              </a:solidFill>
              <a:latin typeface="Arial"/>
              <a:ea typeface="Arial"/>
              <a:cs typeface="Arial"/>
              <a:sym typeface="Arial"/>
            </a:endParaRPr>
          </a:p>
        </p:txBody>
      </p:sp>
      <p:sp>
        <p:nvSpPr>
          <p:cNvPr id="721" name="Google Shape;721;p28"/>
          <p:cNvSpPr/>
          <p:nvPr/>
        </p:nvSpPr>
        <p:spPr>
          <a:xfrm>
            <a:off x="1629059" y="1218488"/>
            <a:ext cx="2536257" cy="3969505"/>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2" name="Google Shape;722;p28"/>
          <p:cNvSpPr/>
          <p:nvPr/>
        </p:nvSpPr>
        <p:spPr>
          <a:xfrm>
            <a:off x="4196928" y="5168436"/>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3" name="Google Shape;723;p28"/>
          <p:cNvSpPr/>
          <p:nvPr/>
        </p:nvSpPr>
        <p:spPr>
          <a:xfrm>
            <a:off x="9183148" y="2384895"/>
            <a:ext cx="2285466"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4" name="Google Shape;724;p28"/>
          <p:cNvSpPr txBox="1"/>
          <p:nvPr/>
        </p:nvSpPr>
        <p:spPr>
          <a:xfrm>
            <a:off x="2238701" y="790831"/>
            <a:ext cx="13195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Application</a:t>
            </a:r>
            <a:endParaRPr sz="1800">
              <a:solidFill>
                <a:schemeClr val="dk1"/>
              </a:solidFill>
              <a:latin typeface="Arial"/>
              <a:ea typeface="Arial"/>
              <a:cs typeface="Arial"/>
              <a:sym typeface="Arial"/>
            </a:endParaRPr>
          </a:p>
        </p:txBody>
      </p:sp>
      <p:pic>
        <p:nvPicPr>
          <p:cNvPr id="725" name="Google Shape;725;p28"/>
          <p:cNvPicPr preferRelativeResize="0"/>
          <p:nvPr/>
        </p:nvPicPr>
        <p:blipFill rotWithShape="1">
          <a:blip r:embed="rId7">
            <a:alphaModFix/>
          </a:blip>
          <a:srcRect b="0" l="0" r="0" t="0"/>
          <a:stretch/>
        </p:blipFill>
        <p:spPr>
          <a:xfrm>
            <a:off x="4300743" y="5441053"/>
            <a:ext cx="855845" cy="855845"/>
          </a:xfrm>
          <a:prstGeom prst="rect">
            <a:avLst/>
          </a:prstGeom>
          <a:noFill/>
          <a:ln>
            <a:noFill/>
          </a:ln>
        </p:spPr>
      </p:pic>
      <p:sp>
        <p:nvSpPr>
          <p:cNvPr id="726" name="Google Shape;726;p28"/>
          <p:cNvSpPr txBox="1"/>
          <p:nvPr/>
        </p:nvSpPr>
        <p:spPr>
          <a:xfrm>
            <a:off x="4858599" y="4818661"/>
            <a:ext cx="1191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Database</a:t>
            </a:r>
            <a:endParaRPr sz="1800">
              <a:solidFill>
                <a:schemeClr val="dk1"/>
              </a:solidFill>
              <a:latin typeface="Arial"/>
              <a:ea typeface="Arial"/>
              <a:cs typeface="Arial"/>
              <a:sym typeface="Arial"/>
            </a:endParaRPr>
          </a:p>
        </p:txBody>
      </p:sp>
      <p:pic>
        <p:nvPicPr>
          <p:cNvPr id="727" name="Google Shape;727;p28"/>
          <p:cNvPicPr preferRelativeResize="0"/>
          <p:nvPr/>
        </p:nvPicPr>
        <p:blipFill rotWithShape="1">
          <a:blip r:embed="rId8">
            <a:alphaModFix/>
          </a:blip>
          <a:srcRect b="0" l="0" r="0" t="0"/>
          <a:stretch/>
        </p:blipFill>
        <p:spPr>
          <a:xfrm>
            <a:off x="9495166" y="2592736"/>
            <a:ext cx="1724662" cy="500151"/>
          </a:xfrm>
          <a:prstGeom prst="rect">
            <a:avLst/>
          </a:prstGeom>
          <a:noFill/>
          <a:ln>
            <a:noFill/>
          </a:ln>
        </p:spPr>
      </p:pic>
      <p:sp>
        <p:nvSpPr>
          <p:cNvPr id="728" name="Google Shape;728;p28"/>
          <p:cNvSpPr txBox="1"/>
          <p:nvPr/>
        </p:nvSpPr>
        <p:spPr>
          <a:xfrm>
            <a:off x="10104298" y="2018368"/>
            <a:ext cx="3990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AI</a:t>
            </a:r>
            <a:endParaRPr sz="1800">
              <a:solidFill>
                <a:schemeClr val="dk1"/>
              </a:solidFill>
              <a:latin typeface="Arial"/>
              <a:ea typeface="Arial"/>
              <a:cs typeface="Arial"/>
              <a:sym typeface="Arial"/>
            </a:endParaRPr>
          </a:p>
        </p:txBody>
      </p:sp>
      <p:sp>
        <p:nvSpPr>
          <p:cNvPr id="729" name="Google Shape;729;p28"/>
          <p:cNvSpPr txBox="1"/>
          <p:nvPr/>
        </p:nvSpPr>
        <p:spPr>
          <a:xfrm>
            <a:off x="6805509" y="4793046"/>
            <a:ext cx="2779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Open API (낱알식별목록)</a:t>
            </a:r>
            <a:endParaRPr sz="1800">
              <a:solidFill>
                <a:schemeClr val="dk1"/>
              </a:solidFill>
              <a:latin typeface="Arial"/>
              <a:ea typeface="Arial"/>
              <a:cs typeface="Arial"/>
              <a:sym typeface="Arial"/>
            </a:endParaRPr>
          </a:p>
        </p:txBody>
      </p:sp>
      <p:cxnSp>
        <p:nvCxnSpPr>
          <p:cNvPr id="730" name="Google Shape;730;p28"/>
          <p:cNvCxnSpPr>
            <a:stCxn id="715" idx="3"/>
            <a:endCxn id="721" idx="1"/>
          </p:cNvCxnSpPr>
          <p:nvPr/>
        </p:nvCxnSpPr>
        <p:spPr>
          <a:xfrm>
            <a:off x="1052688" y="3203241"/>
            <a:ext cx="576300" cy="0"/>
          </a:xfrm>
          <a:prstGeom prst="straightConnector1">
            <a:avLst/>
          </a:prstGeom>
          <a:noFill/>
          <a:ln cap="flat" cmpd="sng" w="9525">
            <a:solidFill>
              <a:schemeClr val="dk1"/>
            </a:solidFill>
            <a:prstDash val="solid"/>
            <a:miter lim="800000"/>
            <a:headEnd len="sm" w="sm" type="none"/>
            <a:tailEnd len="sm" w="sm" type="none"/>
          </a:ln>
        </p:spPr>
      </p:cxnSp>
      <p:cxnSp>
        <p:nvCxnSpPr>
          <p:cNvPr id="731" name="Google Shape;731;p28"/>
          <p:cNvCxnSpPr/>
          <p:nvPr/>
        </p:nvCxnSpPr>
        <p:spPr>
          <a:xfrm>
            <a:off x="4165316" y="2945490"/>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732" name="Google Shape;732;p28"/>
          <p:cNvCxnSpPr/>
          <p:nvPr/>
        </p:nvCxnSpPr>
        <p:spPr>
          <a:xfrm rot="10800000">
            <a:off x="4165316" y="3318368"/>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733" name="Google Shape;733;p28"/>
          <p:cNvCxnSpPr/>
          <p:nvPr/>
        </p:nvCxnSpPr>
        <p:spPr>
          <a:xfrm flipH="1" rot="10800000">
            <a:off x="5491390" y="3945136"/>
            <a:ext cx="540327" cy="915562"/>
          </a:xfrm>
          <a:prstGeom prst="straightConnector1">
            <a:avLst/>
          </a:prstGeom>
          <a:noFill/>
          <a:ln cap="flat" cmpd="sng" w="9525">
            <a:solidFill>
              <a:schemeClr val="dk1"/>
            </a:solidFill>
            <a:prstDash val="solid"/>
            <a:miter lim="800000"/>
            <a:headEnd len="sm" w="sm" type="none"/>
            <a:tailEnd len="sm" w="sm" type="none"/>
          </a:ln>
        </p:spPr>
      </p:cxnSp>
      <p:sp>
        <p:nvSpPr>
          <p:cNvPr id="734" name="Google Shape;734;p28"/>
          <p:cNvSpPr txBox="1"/>
          <p:nvPr/>
        </p:nvSpPr>
        <p:spPr>
          <a:xfrm>
            <a:off x="4011125" y="2461597"/>
            <a:ext cx="124395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촬영한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사진</a:t>
            </a:r>
            <a:endParaRPr/>
          </a:p>
        </p:txBody>
      </p:sp>
      <p:sp>
        <p:nvSpPr>
          <p:cNvPr id="735" name="Google Shape;735;p28"/>
          <p:cNvSpPr txBox="1"/>
          <p:nvPr/>
        </p:nvSpPr>
        <p:spPr>
          <a:xfrm>
            <a:off x="4052859" y="3394106"/>
            <a:ext cx="12999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검색한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정보</a:t>
            </a:r>
            <a:endParaRPr/>
          </a:p>
        </p:txBody>
      </p:sp>
      <p:pic>
        <p:nvPicPr>
          <p:cNvPr id="736" name="Google Shape;736;p28"/>
          <p:cNvPicPr preferRelativeResize="0"/>
          <p:nvPr/>
        </p:nvPicPr>
        <p:blipFill rotWithShape="1">
          <a:blip r:embed="rId9">
            <a:alphaModFix/>
          </a:blip>
          <a:srcRect b="0" l="0" r="0" t="0"/>
          <a:stretch/>
        </p:blipFill>
        <p:spPr>
          <a:xfrm>
            <a:off x="2550278" y="5281425"/>
            <a:ext cx="724213" cy="650490"/>
          </a:xfrm>
          <a:prstGeom prst="rect">
            <a:avLst/>
          </a:prstGeom>
          <a:noFill/>
          <a:ln>
            <a:noFill/>
          </a:ln>
        </p:spPr>
      </p:pic>
      <p:pic>
        <p:nvPicPr>
          <p:cNvPr id="737" name="Google Shape;737;p28"/>
          <p:cNvPicPr preferRelativeResize="0"/>
          <p:nvPr/>
        </p:nvPicPr>
        <p:blipFill rotWithShape="1">
          <a:blip r:embed="rId10">
            <a:alphaModFix/>
          </a:blip>
          <a:srcRect b="0" l="0" r="0" t="0"/>
          <a:stretch/>
        </p:blipFill>
        <p:spPr>
          <a:xfrm>
            <a:off x="7017041" y="5267533"/>
            <a:ext cx="1011678" cy="1082495"/>
          </a:xfrm>
          <a:prstGeom prst="rect">
            <a:avLst/>
          </a:prstGeom>
          <a:noFill/>
          <a:ln>
            <a:noFill/>
          </a:ln>
        </p:spPr>
      </p:pic>
      <p:cxnSp>
        <p:nvCxnSpPr>
          <p:cNvPr id="738" name="Google Shape;738;p28"/>
          <p:cNvCxnSpPr/>
          <p:nvPr/>
        </p:nvCxnSpPr>
        <p:spPr>
          <a:xfrm>
            <a:off x="7671863" y="2970671"/>
            <a:ext cx="1497167" cy="0"/>
          </a:xfrm>
          <a:prstGeom prst="straightConnector1">
            <a:avLst/>
          </a:prstGeom>
          <a:noFill/>
          <a:ln cap="flat" cmpd="sng" w="9525">
            <a:solidFill>
              <a:schemeClr val="dk1"/>
            </a:solidFill>
            <a:prstDash val="solid"/>
            <a:miter lim="800000"/>
            <a:headEnd len="sm" w="sm" type="none"/>
            <a:tailEnd len="med" w="med" type="triangle"/>
          </a:ln>
        </p:spPr>
      </p:cxnSp>
      <p:cxnSp>
        <p:nvCxnSpPr>
          <p:cNvPr id="739" name="Google Shape;739;p28"/>
          <p:cNvCxnSpPr/>
          <p:nvPr/>
        </p:nvCxnSpPr>
        <p:spPr>
          <a:xfrm rot="10800000">
            <a:off x="7697634" y="3353057"/>
            <a:ext cx="1425205" cy="0"/>
          </a:xfrm>
          <a:prstGeom prst="straightConnector1">
            <a:avLst/>
          </a:prstGeom>
          <a:noFill/>
          <a:ln cap="flat" cmpd="sng" w="9525">
            <a:solidFill>
              <a:schemeClr val="dk1"/>
            </a:solidFill>
            <a:prstDash val="solid"/>
            <a:miter lim="800000"/>
            <a:headEnd len="sm" w="sm" type="none"/>
            <a:tailEnd len="med" w="med" type="triangle"/>
          </a:ln>
        </p:spPr>
      </p:cxnSp>
      <p:sp>
        <p:nvSpPr>
          <p:cNvPr id="740" name="Google Shape;740;p28"/>
          <p:cNvSpPr txBox="1"/>
          <p:nvPr/>
        </p:nvSpPr>
        <p:spPr>
          <a:xfrm>
            <a:off x="7676896" y="2640457"/>
            <a:ext cx="151518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이미지 2개 입력</a:t>
            </a:r>
            <a:endParaRPr/>
          </a:p>
        </p:txBody>
      </p:sp>
      <p:sp>
        <p:nvSpPr>
          <p:cNvPr id="741" name="Google Shape;741;p28"/>
          <p:cNvSpPr txBox="1"/>
          <p:nvPr/>
        </p:nvSpPr>
        <p:spPr>
          <a:xfrm>
            <a:off x="7723350" y="3414395"/>
            <a:ext cx="137377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고유번호 출력</a:t>
            </a:r>
            <a:endParaRPr/>
          </a:p>
        </p:txBody>
      </p:sp>
      <p:sp>
        <p:nvSpPr>
          <p:cNvPr id="742" name="Google Shape;742;p28"/>
          <p:cNvSpPr txBox="1"/>
          <p:nvPr/>
        </p:nvSpPr>
        <p:spPr>
          <a:xfrm>
            <a:off x="5360183" y="5240375"/>
            <a:ext cx="120971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회원정보,</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알약 기본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고유번호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이름</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제형</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분류명 등</a:t>
            </a:r>
            <a:endParaRPr/>
          </a:p>
        </p:txBody>
      </p:sp>
      <p:sp>
        <p:nvSpPr>
          <p:cNvPr id="743" name="Google Shape;743;p28"/>
          <p:cNvSpPr txBox="1"/>
          <p:nvPr/>
        </p:nvSpPr>
        <p:spPr>
          <a:xfrm>
            <a:off x="8066132" y="5281425"/>
            <a:ext cx="120971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상세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복용법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부작용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효능 등</a:t>
            </a:r>
            <a:endParaRPr/>
          </a:p>
        </p:txBody>
      </p:sp>
      <p:cxnSp>
        <p:nvCxnSpPr>
          <p:cNvPr id="744" name="Google Shape;744;p28"/>
          <p:cNvCxnSpPr/>
          <p:nvPr/>
        </p:nvCxnSpPr>
        <p:spPr>
          <a:xfrm rot="10800000">
            <a:off x="6940007" y="3937108"/>
            <a:ext cx="540327" cy="915562"/>
          </a:xfrm>
          <a:prstGeom prst="straightConnector1">
            <a:avLst/>
          </a:prstGeom>
          <a:noFill/>
          <a:ln cap="flat" cmpd="sng" w="9525">
            <a:solidFill>
              <a:schemeClr val="dk1"/>
            </a:solidFill>
            <a:prstDash val="solid"/>
            <a:miter lim="800000"/>
            <a:headEnd len="sm" w="sm" type="none"/>
            <a:tailEnd len="sm" w="sm" type="none"/>
          </a:ln>
        </p:spPr>
      </p:cxnSp>
      <p:pic>
        <p:nvPicPr>
          <p:cNvPr id="745" name="Google Shape;745;p28"/>
          <p:cNvPicPr preferRelativeResize="0"/>
          <p:nvPr/>
        </p:nvPicPr>
        <p:blipFill rotWithShape="1">
          <a:blip r:embed="rId11">
            <a:alphaModFix/>
          </a:blip>
          <a:srcRect b="0" l="0" r="0" t="0"/>
          <a:stretch/>
        </p:blipFill>
        <p:spPr>
          <a:xfrm>
            <a:off x="9495166" y="3191152"/>
            <a:ext cx="1724662" cy="507254"/>
          </a:xfrm>
          <a:prstGeom prst="rect">
            <a:avLst/>
          </a:prstGeom>
          <a:noFill/>
          <a:ln>
            <a:noFill/>
          </a:ln>
        </p:spPr>
      </p:pic>
      <p:sp>
        <p:nvSpPr>
          <p:cNvPr id="746" name="Google Shape;746;p28"/>
          <p:cNvSpPr txBox="1"/>
          <p:nvPr/>
        </p:nvSpPr>
        <p:spPr>
          <a:xfrm>
            <a:off x="379394" y="203501"/>
            <a:ext cx="329922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프로젝트 구성도</a:t>
            </a:r>
            <a:endParaRPr sz="1800">
              <a:solidFill>
                <a:srgbClr val="CC3700"/>
              </a:solidFill>
              <a:latin typeface="Do Hyeon"/>
              <a:ea typeface="Do Hyeon"/>
              <a:cs typeface="Do Hyeon"/>
              <a:sym typeface="Do Hyeon"/>
            </a:endParaRPr>
          </a:p>
        </p:txBody>
      </p:sp>
      <p:grpSp>
        <p:nvGrpSpPr>
          <p:cNvPr id="747" name="Google Shape;747;p28"/>
          <p:cNvGrpSpPr/>
          <p:nvPr/>
        </p:nvGrpSpPr>
        <p:grpSpPr>
          <a:xfrm>
            <a:off x="2076686" y="1442692"/>
            <a:ext cx="1703004" cy="3595230"/>
            <a:chOff x="2076686" y="1442692"/>
            <a:chExt cx="1703004" cy="3595230"/>
          </a:xfrm>
        </p:grpSpPr>
        <p:pic>
          <p:nvPicPr>
            <p:cNvPr descr="텍스트이(가) 표시된 사진&#10;&#10;자동 생성된 설명" id="748" name="Google Shape;748;p28"/>
            <p:cNvPicPr preferRelativeResize="0"/>
            <p:nvPr/>
          </p:nvPicPr>
          <p:blipFill rotWithShape="1">
            <a:blip r:embed="rId12">
              <a:alphaModFix/>
            </a:blip>
            <a:srcRect b="0" l="0" r="0" t="0"/>
            <a:stretch/>
          </p:blipFill>
          <p:spPr>
            <a:xfrm>
              <a:off x="2076686" y="1442692"/>
              <a:ext cx="1703004" cy="3595230"/>
            </a:xfrm>
            <a:prstGeom prst="rect">
              <a:avLst/>
            </a:prstGeom>
            <a:noFill/>
            <a:ln>
              <a:noFill/>
            </a:ln>
            <a:effectLst>
              <a:outerShdw blurRad="88900" rotWithShape="0" algn="ctr">
                <a:srgbClr val="000000">
                  <a:alpha val="12941"/>
                </a:srgbClr>
              </a:outerShdw>
            </a:effectLst>
          </p:spPr>
        </p:pic>
        <p:pic>
          <p:nvPicPr>
            <p:cNvPr id="749" name="Google Shape;749;p28"/>
            <p:cNvPicPr preferRelativeResize="0"/>
            <p:nvPr/>
          </p:nvPicPr>
          <p:blipFill rotWithShape="1">
            <a:blip r:embed="rId13">
              <a:alphaModFix/>
            </a:blip>
            <a:srcRect b="0" l="0" r="0" t="0"/>
            <a:stretch/>
          </p:blipFill>
          <p:spPr>
            <a:xfrm>
              <a:off x="2587198" y="4091126"/>
              <a:ext cx="753366" cy="218985"/>
            </a:xfrm>
            <a:prstGeom prst="rect">
              <a:avLst/>
            </a:prstGeom>
            <a:noFill/>
            <a:ln>
              <a:noFill/>
            </a:ln>
          </p:spPr>
        </p:pic>
      </p:grpSp>
      <p:sp>
        <p:nvSpPr>
          <p:cNvPr id="750" name="Google Shape;750;p28"/>
          <p:cNvSpPr/>
          <p:nvPr/>
        </p:nvSpPr>
        <p:spPr>
          <a:xfrm>
            <a:off x="5352827" y="5385218"/>
            <a:ext cx="2192766" cy="613669"/>
          </a:xfrm>
          <a:prstGeom prst="rect">
            <a:avLst/>
          </a:prstGeom>
          <a:solidFill>
            <a:srgbClr val="ED636D">
              <a:alpha val="8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2400">
                <a:solidFill>
                  <a:srgbClr val="1D1B1B"/>
                </a:solidFill>
                <a:latin typeface="Do Hyeon"/>
                <a:ea typeface="Do Hyeon"/>
                <a:cs typeface="Do Hyeon"/>
                <a:sym typeface="Do Hyeon"/>
              </a:rPr>
              <a:t>197047262</a:t>
            </a:r>
            <a:endParaRPr b="1" sz="2400">
              <a:solidFill>
                <a:srgbClr val="1D1B1B"/>
              </a:solidFill>
              <a:latin typeface="Do Hyeon"/>
              <a:ea typeface="Do Hyeon"/>
              <a:cs typeface="Do Hyeon"/>
              <a:sym typeface="Do Hye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29"/>
          <p:cNvSpPr/>
          <p:nvPr/>
        </p:nvSpPr>
        <p:spPr>
          <a:xfrm>
            <a:off x="6874548" y="5162247"/>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757" name="Google Shape;757;p29"/>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758" name="Google Shape;758;p29"/>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59" name="Google Shape;759;p29"/>
          <p:cNvPicPr preferRelativeResize="0"/>
          <p:nvPr/>
        </p:nvPicPr>
        <p:blipFill rotWithShape="1">
          <a:blip r:embed="rId4">
            <a:alphaModFix/>
          </a:blip>
          <a:srcRect b="0" l="0" r="0" t="0"/>
          <a:stretch/>
        </p:blipFill>
        <p:spPr>
          <a:xfrm>
            <a:off x="441801" y="2897797"/>
            <a:ext cx="610887" cy="610887"/>
          </a:xfrm>
          <a:prstGeom prst="rect">
            <a:avLst/>
          </a:prstGeom>
          <a:noFill/>
          <a:ln>
            <a:noFill/>
          </a:ln>
        </p:spPr>
      </p:pic>
      <p:sp>
        <p:nvSpPr>
          <p:cNvPr id="760" name="Google Shape;760;p29"/>
          <p:cNvSpPr/>
          <p:nvPr/>
        </p:nvSpPr>
        <p:spPr>
          <a:xfrm>
            <a:off x="5135606" y="2414813"/>
            <a:ext cx="2536257"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761" name="Google Shape;761;p29"/>
          <p:cNvPicPr preferRelativeResize="0"/>
          <p:nvPr/>
        </p:nvPicPr>
        <p:blipFill rotWithShape="1">
          <a:blip r:embed="rId5">
            <a:alphaModFix/>
          </a:blip>
          <a:srcRect b="0" l="0" r="0" t="0"/>
          <a:stretch/>
        </p:blipFill>
        <p:spPr>
          <a:xfrm>
            <a:off x="5260109" y="2754055"/>
            <a:ext cx="704932" cy="704932"/>
          </a:xfrm>
          <a:prstGeom prst="rect">
            <a:avLst/>
          </a:prstGeom>
          <a:noFill/>
          <a:ln>
            <a:noFill/>
          </a:ln>
        </p:spPr>
      </p:pic>
      <p:pic>
        <p:nvPicPr>
          <p:cNvPr id="762" name="Google Shape;762;p29"/>
          <p:cNvPicPr preferRelativeResize="0"/>
          <p:nvPr/>
        </p:nvPicPr>
        <p:blipFill rotWithShape="1">
          <a:blip r:embed="rId6">
            <a:alphaModFix/>
          </a:blip>
          <a:srcRect b="0" l="0" r="0" t="0"/>
          <a:stretch/>
        </p:blipFill>
        <p:spPr>
          <a:xfrm>
            <a:off x="6317507" y="2780437"/>
            <a:ext cx="1294047" cy="791431"/>
          </a:xfrm>
          <a:prstGeom prst="rect">
            <a:avLst/>
          </a:prstGeom>
          <a:noFill/>
          <a:ln>
            <a:noFill/>
          </a:ln>
        </p:spPr>
      </p:pic>
      <p:sp>
        <p:nvSpPr>
          <p:cNvPr id="763" name="Google Shape;763;p29"/>
          <p:cNvSpPr/>
          <p:nvPr/>
        </p:nvSpPr>
        <p:spPr>
          <a:xfrm>
            <a:off x="5986456" y="3037022"/>
            <a:ext cx="288758" cy="278259"/>
          </a:xfrm>
          <a:prstGeom prst="mathPlus">
            <a:avLst>
              <a:gd fmla="val 23520" name="adj1"/>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4" name="Google Shape;764;p29"/>
          <p:cNvSpPr txBox="1"/>
          <p:nvPr/>
        </p:nvSpPr>
        <p:spPr>
          <a:xfrm>
            <a:off x="5666182" y="2029760"/>
            <a:ext cx="14199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API Server</a:t>
            </a:r>
            <a:endParaRPr sz="1800">
              <a:solidFill>
                <a:schemeClr val="dk1"/>
              </a:solidFill>
              <a:latin typeface="Arial"/>
              <a:ea typeface="Arial"/>
              <a:cs typeface="Arial"/>
              <a:sym typeface="Arial"/>
            </a:endParaRPr>
          </a:p>
        </p:txBody>
      </p:sp>
      <p:sp>
        <p:nvSpPr>
          <p:cNvPr id="765" name="Google Shape;765;p29"/>
          <p:cNvSpPr/>
          <p:nvPr/>
        </p:nvSpPr>
        <p:spPr>
          <a:xfrm>
            <a:off x="1629059" y="1218488"/>
            <a:ext cx="2536257" cy="3969505"/>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6" name="Google Shape;766;p29"/>
          <p:cNvSpPr/>
          <p:nvPr/>
        </p:nvSpPr>
        <p:spPr>
          <a:xfrm>
            <a:off x="4196928" y="5168436"/>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7" name="Google Shape;767;p29"/>
          <p:cNvSpPr/>
          <p:nvPr/>
        </p:nvSpPr>
        <p:spPr>
          <a:xfrm>
            <a:off x="9183148" y="2384895"/>
            <a:ext cx="2285466"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8" name="Google Shape;768;p29"/>
          <p:cNvSpPr txBox="1"/>
          <p:nvPr/>
        </p:nvSpPr>
        <p:spPr>
          <a:xfrm>
            <a:off x="2238701" y="790831"/>
            <a:ext cx="13195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Application</a:t>
            </a:r>
            <a:endParaRPr sz="1800">
              <a:solidFill>
                <a:schemeClr val="dk1"/>
              </a:solidFill>
              <a:latin typeface="Arial"/>
              <a:ea typeface="Arial"/>
              <a:cs typeface="Arial"/>
              <a:sym typeface="Arial"/>
            </a:endParaRPr>
          </a:p>
        </p:txBody>
      </p:sp>
      <p:pic>
        <p:nvPicPr>
          <p:cNvPr id="769" name="Google Shape;769;p29"/>
          <p:cNvPicPr preferRelativeResize="0"/>
          <p:nvPr/>
        </p:nvPicPr>
        <p:blipFill rotWithShape="1">
          <a:blip r:embed="rId7">
            <a:alphaModFix/>
          </a:blip>
          <a:srcRect b="0" l="0" r="0" t="0"/>
          <a:stretch/>
        </p:blipFill>
        <p:spPr>
          <a:xfrm>
            <a:off x="4300743" y="5441053"/>
            <a:ext cx="855845" cy="855845"/>
          </a:xfrm>
          <a:prstGeom prst="rect">
            <a:avLst/>
          </a:prstGeom>
          <a:noFill/>
          <a:ln>
            <a:noFill/>
          </a:ln>
        </p:spPr>
      </p:pic>
      <p:sp>
        <p:nvSpPr>
          <p:cNvPr id="770" name="Google Shape;770;p29"/>
          <p:cNvSpPr txBox="1"/>
          <p:nvPr/>
        </p:nvSpPr>
        <p:spPr>
          <a:xfrm>
            <a:off x="4858599" y="4818661"/>
            <a:ext cx="1191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Database</a:t>
            </a:r>
            <a:endParaRPr sz="1800">
              <a:solidFill>
                <a:schemeClr val="dk1"/>
              </a:solidFill>
              <a:latin typeface="Arial"/>
              <a:ea typeface="Arial"/>
              <a:cs typeface="Arial"/>
              <a:sym typeface="Arial"/>
            </a:endParaRPr>
          </a:p>
        </p:txBody>
      </p:sp>
      <p:pic>
        <p:nvPicPr>
          <p:cNvPr id="771" name="Google Shape;771;p29"/>
          <p:cNvPicPr preferRelativeResize="0"/>
          <p:nvPr/>
        </p:nvPicPr>
        <p:blipFill rotWithShape="1">
          <a:blip r:embed="rId8">
            <a:alphaModFix/>
          </a:blip>
          <a:srcRect b="0" l="0" r="0" t="0"/>
          <a:stretch/>
        </p:blipFill>
        <p:spPr>
          <a:xfrm>
            <a:off x="9495166" y="2592736"/>
            <a:ext cx="1724662" cy="500151"/>
          </a:xfrm>
          <a:prstGeom prst="rect">
            <a:avLst/>
          </a:prstGeom>
          <a:noFill/>
          <a:ln>
            <a:noFill/>
          </a:ln>
        </p:spPr>
      </p:pic>
      <p:sp>
        <p:nvSpPr>
          <p:cNvPr id="772" name="Google Shape;772;p29"/>
          <p:cNvSpPr txBox="1"/>
          <p:nvPr/>
        </p:nvSpPr>
        <p:spPr>
          <a:xfrm>
            <a:off x="10104298" y="2018368"/>
            <a:ext cx="3990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AI</a:t>
            </a:r>
            <a:endParaRPr sz="1800">
              <a:solidFill>
                <a:schemeClr val="dk1"/>
              </a:solidFill>
              <a:latin typeface="Arial"/>
              <a:ea typeface="Arial"/>
              <a:cs typeface="Arial"/>
              <a:sym typeface="Arial"/>
            </a:endParaRPr>
          </a:p>
        </p:txBody>
      </p:sp>
      <p:sp>
        <p:nvSpPr>
          <p:cNvPr id="773" name="Google Shape;773;p29"/>
          <p:cNvSpPr txBox="1"/>
          <p:nvPr/>
        </p:nvSpPr>
        <p:spPr>
          <a:xfrm>
            <a:off x="6805509" y="4793046"/>
            <a:ext cx="2779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Open API (낱알식별목록)</a:t>
            </a:r>
            <a:endParaRPr sz="1800">
              <a:solidFill>
                <a:schemeClr val="dk1"/>
              </a:solidFill>
              <a:latin typeface="Arial"/>
              <a:ea typeface="Arial"/>
              <a:cs typeface="Arial"/>
              <a:sym typeface="Arial"/>
            </a:endParaRPr>
          </a:p>
        </p:txBody>
      </p:sp>
      <p:cxnSp>
        <p:nvCxnSpPr>
          <p:cNvPr id="774" name="Google Shape;774;p29"/>
          <p:cNvCxnSpPr>
            <a:stCxn id="759" idx="3"/>
            <a:endCxn id="765" idx="1"/>
          </p:cNvCxnSpPr>
          <p:nvPr/>
        </p:nvCxnSpPr>
        <p:spPr>
          <a:xfrm>
            <a:off x="1052688" y="3203241"/>
            <a:ext cx="576300" cy="0"/>
          </a:xfrm>
          <a:prstGeom prst="straightConnector1">
            <a:avLst/>
          </a:prstGeom>
          <a:noFill/>
          <a:ln cap="flat" cmpd="sng" w="9525">
            <a:solidFill>
              <a:schemeClr val="dk1"/>
            </a:solidFill>
            <a:prstDash val="solid"/>
            <a:miter lim="800000"/>
            <a:headEnd len="sm" w="sm" type="none"/>
            <a:tailEnd len="sm" w="sm" type="none"/>
          </a:ln>
        </p:spPr>
      </p:cxnSp>
      <p:cxnSp>
        <p:nvCxnSpPr>
          <p:cNvPr id="775" name="Google Shape;775;p29"/>
          <p:cNvCxnSpPr/>
          <p:nvPr/>
        </p:nvCxnSpPr>
        <p:spPr>
          <a:xfrm>
            <a:off x="4165316" y="2945490"/>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776" name="Google Shape;776;p29"/>
          <p:cNvCxnSpPr/>
          <p:nvPr/>
        </p:nvCxnSpPr>
        <p:spPr>
          <a:xfrm rot="10800000">
            <a:off x="4165316" y="3318368"/>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777" name="Google Shape;777;p29"/>
          <p:cNvCxnSpPr/>
          <p:nvPr/>
        </p:nvCxnSpPr>
        <p:spPr>
          <a:xfrm flipH="1" rot="10800000">
            <a:off x="5491390" y="3945136"/>
            <a:ext cx="540327" cy="915562"/>
          </a:xfrm>
          <a:prstGeom prst="straightConnector1">
            <a:avLst/>
          </a:prstGeom>
          <a:noFill/>
          <a:ln cap="flat" cmpd="sng" w="9525">
            <a:solidFill>
              <a:schemeClr val="dk1"/>
            </a:solidFill>
            <a:prstDash val="solid"/>
            <a:miter lim="800000"/>
            <a:headEnd len="sm" w="sm" type="none"/>
            <a:tailEnd len="sm" w="sm" type="none"/>
          </a:ln>
        </p:spPr>
      </p:cxnSp>
      <p:sp>
        <p:nvSpPr>
          <p:cNvPr id="778" name="Google Shape;778;p29"/>
          <p:cNvSpPr txBox="1"/>
          <p:nvPr/>
        </p:nvSpPr>
        <p:spPr>
          <a:xfrm>
            <a:off x="4011125" y="2461597"/>
            <a:ext cx="124395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촬영한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사진</a:t>
            </a:r>
            <a:endParaRPr/>
          </a:p>
        </p:txBody>
      </p:sp>
      <p:sp>
        <p:nvSpPr>
          <p:cNvPr id="779" name="Google Shape;779;p29"/>
          <p:cNvSpPr txBox="1"/>
          <p:nvPr/>
        </p:nvSpPr>
        <p:spPr>
          <a:xfrm>
            <a:off x="4052859" y="3394106"/>
            <a:ext cx="12999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검색한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정보</a:t>
            </a:r>
            <a:endParaRPr/>
          </a:p>
        </p:txBody>
      </p:sp>
      <p:pic>
        <p:nvPicPr>
          <p:cNvPr id="780" name="Google Shape;780;p29"/>
          <p:cNvPicPr preferRelativeResize="0"/>
          <p:nvPr/>
        </p:nvPicPr>
        <p:blipFill rotWithShape="1">
          <a:blip r:embed="rId9">
            <a:alphaModFix/>
          </a:blip>
          <a:srcRect b="0" l="0" r="0" t="0"/>
          <a:stretch/>
        </p:blipFill>
        <p:spPr>
          <a:xfrm>
            <a:off x="2550278" y="5281425"/>
            <a:ext cx="724213" cy="650490"/>
          </a:xfrm>
          <a:prstGeom prst="rect">
            <a:avLst/>
          </a:prstGeom>
          <a:noFill/>
          <a:ln>
            <a:noFill/>
          </a:ln>
        </p:spPr>
      </p:pic>
      <p:pic>
        <p:nvPicPr>
          <p:cNvPr id="781" name="Google Shape;781;p29"/>
          <p:cNvPicPr preferRelativeResize="0"/>
          <p:nvPr/>
        </p:nvPicPr>
        <p:blipFill rotWithShape="1">
          <a:blip r:embed="rId10">
            <a:alphaModFix/>
          </a:blip>
          <a:srcRect b="0" l="0" r="0" t="0"/>
          <a:stretch/>
        </p:blipFill>
        <p:spPr>
          <a:xfrm>
            <a:off x="7017041" y="5267533"/>
            <a:ext cx="1011678" cy="1082495"/>
          </a:xfrm>
          <a:prstGeom prst="rect">
            <a:avLst/>
          </a:prstGeom>
          <a:noFill/>
          <a:ln>
            <a:noFill/>
          </a:ln>
        </p:spPr>
      </p:pic>
      <p:cxnSp>
        <p:nvCxnSpPr>
          <p:cNvPr id="782" name="Google Shape;782;p29"/>
          <p:cNvCxnSpPr/>
          <p:nvPr/>
        </p:nvCxnSpPr>
        <p:spPr>
          <a:xfrm>
            <a:off x="7671863" y="2970671"/>
            <a:ext cx="1497167" cy="0"/>
          </a:xfrm>
          <a:prstGeom prst="straightConnector1">
            <a:avLst/>
          </a:prstGeom>
          <a:noFill/>
          <a:ln cap="flat" cmpd="sng" w="9525">
            <a:solidFill>
              <a:schemeClr val="dk1"/>
            </a:solidFill>
            <a:prstDash val="solid"/>
            <a:miter lim="800000"/>
            <a:headEnd len="sm" w="sm" type="none"/>
            <a:tailEnd len="med" w="med" type="triangle"/>
          </a:ln>
        </p:spPr>
      </p:cxnSp>
      <p:cxnSp>
        <p:nvCxnSpPr>
          <p:cNvPr id="783" name="Google Shape;783;p29"/>
          <p:cNvCxnSpPr/>
          <p:nvPr/>
        </p:nvCxnSpPr>
        <p:spPr>
          <a:xfrm rot="10800000">
            <a:off x="7697634" y="3353057"/>
            <a:ext cx="1425205" cy="0"/>
          </a:xfrm>
          <a:prstGeom prst="straightConnector1">
            <a:avLst/>
          </a:prstGeom>
          <a:noFill/>
          <a:ln cap="flat" cmpd="sng" w="9525">
            <a:solidFill>
              <a:schemeClr val="dk1"/>
            </a:solidFill>
            <a:prstDash val="solid"/>
            <a:miter lim="800000"/>
            <a:headEnd len="sm" w="sm" type="none"/>
            <a:tailEnd len="med" w="med" type="triangle"/>
          </a:ln>
        </p:spPr>
      </p:cxnSp>
      <p:sp>
        <p:nvSpPr>
          <p:cNvPr id="784" name="Google Shape;784;p29"/>
          <p:cNvSpPr txBox="1"/>
          <p:nvPr/>
        </p:nvSpPr>
        <p:spPr>
          <a:xfrm>
            <a:off x="7676896" y="2640457"/>
            <a:ext cx="151518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이미지 2개 입력</a:t>
            </a:r>
            <a:endParaRPr/>
          </a:p>
        </p:txBody>
      </p:sp>
      <p:sp>
        <p:nvSpPr>
          <p:cNvPr id="785" name="Google Shape;785;p29"/>
          <p:cNvSpPr txBox="1"/>
          <p:nvPr/>
        </p:nvSpPr>
        <p:spPr>
          <a:xfrm>
            <a:off x="7723350" y="3414395"/>
            <a:ext cx="137377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고유번호 출력</a:t>
            </a:r>
            <a:endParaRPr/>
          </a:p>
        </p:txBody>
      </p:sp>
      <p:sp>
        <p:nvSpPr>
          <p:cNvPr id="786" name="Google Shape;786;p29"/>
          <p:cNvSpPr txBox="1"/>
          <p:nvPr/>
        </p:nvSpPr>
        <p:spPr>
          <a:xfrm>
            <a:off x="5360183" y="5240375"/>
            <a:ext cx="120971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회원정보,</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알약 기본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고유번호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이름</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제형</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분류명 등</a:t>
            </a:r>
            <a:endParaRPr/>
          </a:p>
        </p:txBody>
      </p:sp>
      <p:sp>
        <p:nvSpPr>
          <p:cNvPr id="787" name="Google Shape;787;p29"/>
          <p:cNvSpPr txBox="1"/>
          <p:nvPr/>
        </p:nvSpPr>
        <p:spPr>
          <a:xfrm>
            <a:off x="8066132" y="5281425"/>
            <a:ext cx="120971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상세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복용법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부작용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효능 등</a:t>
            </a:r>
            <a:endParaRPr/>
          </a:p>
        </p:txBody>
      </p:sp>
      <p:cxnSp>
        <p:nvCxnSpPr>
          <p:cNvPr id="788" name="Google Shape;788;p29"/>
          <p:cNvCxnSpPr/>
          <p:nvPr/>
        </p:nvCxnSpPr>
        <p:spPr>
          <a:xfrm rot="10800000">
            <a:off x="6940007" y="3937108"/>
            <a:ext cx="540327" cy="915562"/>
          </a:xfrm>
          <a:prstGeom prst="straightConnector1">
            <a:avLst/>
          </a:prstGeom>
          <a:noFill/>
          <a:ln cap="flat" cmpd="sng" w="9525">
            <a:solidFill>
              <a:schemeClr val="dk1"/>
            </a:solidFill>
            <a:prstDash val="solid"/>
            <a:miter lim="800000"/>
            <a:headEnd len="sm" w="sm" type="none"/>
            <a:tailEnd len="sm" w="sm" type="none"/>
          </a:ln>
        </p:spPr>
      </p:cxnSp>
      <p:pic>
        <p:nvPicPr>
          <p:cNvPr id="789" name="Google Shape;789;p29"/>
          <p:cNvPicPr preferRelativeResize="0"/>
          <p:nvPr/>
        </p:nvPicPr>
        <p:blipFill rotWithShape="1">
          <a:blip r:embed="rId11">
            <a:alphaModFix/>
          </a:blip>
          <a:srcRect b="0" l="0" r="0" t="0"/>
          <a:stretch/>
        </p:blipFill>
        <p:spPr>
          <a:xfrm>
            <a:off x="9495166" y="3191152"/>
            <a:ext cx="1724662" cy="507254"/>
          </a:xfrm>
          <a:prstGeom prst="rect">
            <a:avLst/>
          </a:prstGeom>
          <a:noFill/>
          <a:ln>
            <a:noFill/>
          </a:ln>
        </p:spPr>
      </p:pic>
      <p:sp>
        <p:nvSpPr>
          <p:cNvPr id="790" name="Google Shape;790;p29"/>
          <p:cNvSpPr txBox="1"/>
          <p:nvPr/>
        </p:nvSpPr>
        <p:spPr>
          <a:xfrm>
            <a:off x="379394" y="203501"/>
            <a:ext cx="329922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프로젝트 구성도</a:t>
            </a:r>
            <a:endParaRPr sz="1800">
              <a:solidFill>
                <a:srgbClr val="CC3700"/>
              </a:solidFill>
              <a:latin typeface="Do Hyeon"/>
              <a:ea typeface="Do Hyeon"/>
              <a:cs typeface="Do Hyeon"/>
              <a:sym typeface="Do Hyeon"/>
            </a:endParaRPr>
          </a:p>
        </p:txBody>
      </p:sp>
      <p:grpSp>
        <p:nvGrpSpPr>
          <p:cNvPr id="791" name="Google Shape;791;p29"/>
          <p:cNvGrpSpPr/>
          <p:nvPr/>
        </p:nvGrpSpPr>
        <p:grpSpPr>
          <a:xfrm>
            <a:off x="2076686" y="1442692"/>
            <a:ext cx="1703004" cy="3595230"/>
            <a:chOff x="2076686" y="1442692"/>
            <a:chExt cx="1703004" cy="3595230"/>
          </a:xfrm>
        </p:grpSpPr>
        <p:pic>
          <p:nvPicPr>
            <p:cNvPr descr="텍스트이(가) 표시된 사진&#10;&#10;자동 생성된 설명" id="792" name="Google Shape;792;p29"/>
            <p:cNvPicPr preferRelativeResize="0"/>
            <p:nvPr/>
          </p:nvPicPr>
          <p:blipFill rotWithShape="1">
            <a:blip r:embed="rId12">
              <a:alphaModFix/>
            </a:blip>
            <a:srcRect b="0" l="0" r="0" t="0"/>
            <a:stretch/>
          </p:blipFill>
          <p:spPr>
            <a:xfrm>
              <a:off x="2076686" y="1442692"/>
              <a:ext cx="1703004" cy="3595230"/>
            </a:xfrm>
            <a:prstGeom prst="rect">
              <a:avLst/>
            </a:prstGeom>
            <a:noFill/>
            <a:ln>
              <a:noFill/>
            </a:ln>
            <a:effectLst>
              <a:outerShdw blurRad="88900" rotWithShape="0" algn="ctr">
                <a:srgbClr val="000000">
                  <a:alpha val="12941"/>
                </a:srgbClr>
              </a:outerShdw>
            </a:effectLst>
          </p:spPr>
        </p:pic>
        <p:pic>
          <p:nvPicPr>
            <p:cNvPr id="793" name="Google Shape;793;p29"/>
            <p:cNvPicPr preferRelativeResize="0"/>
            <p:nvPr/>
          </p:nvPicPr>
          <p:blipFill rotWithShape="1">
            <a:blip r:embed="rId13">
              <a:alphaModFix/>
            </a:blip>
            <a:srcRect b="0" l="0" r="0" t="0"/>
            <a:stretch/>
          </p:blipFill>
          <p:spPr>
            <a:xfrm>
              <a:off x="2587198" y="4091126"/>
              <a:ext cx="753366" cy="218985"/>
            </a:xfrm>
            <a:prstGeom prst="rect">
              <a:avLst/>
            </a:prstGeom>
            <a:noFill/>
            <a:ln>
              <a:noFill/>
            </a:ln>
          </p:spPr>
        </p:pic>
      </p:grpSp>
      <p:pic>
        <p:nvPicPr>
          <p:cNvPr id="794" name="Google Shape;794;p29"/>
          <p:cNvPicPr preferRelativeResize="0"/>
          <p:nvPr/>
        </p:nvPicPr>
        <p:blipFill rotWithShape="1">
          <a:blip r:embed="rId10">
            <a:alphaModFix/>
          </a:blip>
          <a:srcRect b="0" l="0" r="0" t="0"/>
          <a:stretch/>
        </p:blipFill>
        <p:spPr>
          <a:xfrm>
            <a:off x="5814913" y="4845604"/>
            <a:ext cx="1509971" cy="161566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3"/>
          <p:cNvSpPr/>
          <p:nvPr/>
        </p:nvSpPr>
        <p:spPr>
          <a:xfrm>
            <a:off x="9229518" y="734615"/>
            <a:ext cx="2268000" cy="2268000"/>
          </a:xfrm>
          <a:prstGeom prst="ellipse">
            <a:avLst/>
          </a:prstGeom>
          <a:solidFill>
            <a:srgbClr val="FFBD51">
              <a:alpha val="5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 name="Google Shape;113;p3"/>
          <p:cNvSpPr/>
          <p:nvPr/>
        </p:nvSpPr>
        <p:spPr>
          <a:xfrm>
            <a:off x="619789" y="5072876"/>
            <a:ext cx="1512000" cy="1512000"/>
          </a:xfrm>
          <a:prstGeom prst="ellipse">
            <a:avLst/>
          </a:prstGeom>
          <a:solidFill>
            <a:srgbClr val="F59E7A">
              <a:alpha val="9176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 name="Google Shape;114;p3"/>
          <p:cNvSpPr txBox="1"/>
          <p:nvPr/>
        </p:nvSpPr>
        <p:spPr>
          <a:xfrm>
            <a:off x="1972053" y="2420952"/>
            <a:ext cx="69762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7200">
                <a:solidFill>
                  <a:srgbClr val="B3404A"/>
                </a:solidFill>
                <a:latin typeface="Arial"/>
                <a:ea typeface="Arial"/>
                <a:cs typeface="Arial"/>
                <a:sym typeface="Arial"/>
              </a:rPr>
              <a:t>1</a:t>
            </a:r>
            <a:endParaRPr b="1" sz="7200">
              <a:solidFill>
                <a:srgbClr val="B3404A"/>
              </a:solidFill>
              <a:latin typeface="Arial"/>
              <a:ea typeface="Arial"/>
              <a:cs typeface="Arial"/>
              <a:sym typeface="Arial"/>
            </a:endParaRPr>
          </a:p>
        </p:txBody>
      </p:sp>
      <p:sp>
        <p:nvSpPr>
          <p:cNvPr id="115" name="Google Shape;115;p3"/>
          <p:cNvSpPr txBox="1"/>
          <p:nvPr/>
        </p:nvSpPr>
        <p:spPr>
          <a:xfrm>
            <a:off x="2016135" y="3684469"/>
            <a:ext cx="139814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B3404A"/>
                </a:solidFill>
                <a:latin typeface="Do Hyeon"/>
                <a:ea typeface="Do Hyeon"/>
                <a:cs typeface="Do Hyeon"/>
                <a:sym typeface="Do Hyeon"/>
              </a:rPr>
              <a:t>팀원 소개</a:t>
            </a:r>
            <a:endParaRPr/>
          </a:p>
        </p:txBody>
      </p:sp>
      <p:sp>
        <p:nvSpPr>
          <p:cNvPr id="116" name="Google Shape;116;p3"/>
          <p:cNvSpPr txBox="1"/>
          <p:nvPr/>
        </p:nvSpPr>
        <p:spPr>
          <a:xfrm>
            <a:off x="9879006" y="6505575"/>
            <a:ext cx="2242922" cy="21544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ko-KR" sz="800">
                <a:solidFill>
                  <a:schemeClr val="accent6"/>
                </a:solidFill>
                <a:latin typeface="Arial"/>
                <a:ea typeface="Arial"/>
                <a:cs typeface="Arial"/>
                <a:sym typeface="Arial"/>
              </a:rPr>
              <a:t>Copyrightⓒ. Saebyeol Yu. All Rights Reserved.</a:t>
            </a:r>
            <a:endParaRPr sz="800">
              <a:solidFill>
                <a:schemeClr val="accent6"/>
              </a:solidFill>
              <a:latin typeface="Arial"/>
              <a:ea typeface="Arial"/>
              <a:cs typeface="Arial"/>
              <a:sym typeface="Arial"/>
            </a:endParaRPr>
          </a:p>
        </p:txBody>
      </p:sp>
      <p:cxnSp>
        <p:nvCxnSpPr>
          <p:cNvPr id="117" name="Google Shape;117;p3"/>
          <p:cNvCxnSpPr/>
          <p:nvPr/>
        </p:nvCxnSpPr>
        <p:spPr>
          <a:xfrm>
            <a:off x="1972053" y="3527555"/>
            <a:ext cx="1969643" cy="0"/>
          </a:xfrm>
          <a:prstGeom prst="straightConnector1">
            <a:avLst/>
          </a:prstGeom>
          <a:noFill/>
          <a:ln cap="flat" cmpd="sng" w="9525">
            <a:solidFill>
              <a:srgbClr val="1097D0"/>
            </a:solidFill>
            <a:prstDash val="solid"/>
            <a:miter lim="800000"/>
            <a:headEnd len="sm" w="sm" type="none"/>
            <a:tailEnd len="sm" w="sm" type="none"/>
          </a:ln>
        </p:spPr>
      </p:cxnSp>
      <p:sp>
        <p:nvSpPr>
          <p:cNvPr id="118" name="Google Shape;118;p3"/>
          <p:cNvSpPr txBox="1"/>
          <p:nvPr/>
        </p:nvSpPr>
        <p:spPr>
          <a:xfrm>
            <a:off x="4229805" y="2411608"/>
            <a:ext cx="69762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7200">
                <a:solidFill>
                  <a:srgbClr val="B3404A"/>
                </a:solidFill>
                <a:latin typeface="Arial"/>
                <a:ea typeface="Arial"/>
                <a:cs typeface="Arial"/>
                <a:sym typeface="Arial"/>
              </a:rPr>
              <a:t>2</a:t>
            </a:r>
            <a:endParaRPr b="1" sz="7200">
              <a:solidFill>
                <a:srgbClr val="B3404A"/>
              </a:solidFill>
              <a:latin typeface="Arial"/>
              <a:ea typeface="Arial"/>
              <a:cs typeface="Arial"/>
              <a:sym typeface="Arial"/>
            </a:endParaRPr>
          </a:p>
        </p:txBody>
      </p:sp>
      <p:sp>
        <p:nvSpPr>
          <p:cNvPr id="119" name="Google Shape;119;p3"/>
          <p:cNvSpPr txBox="1"/>
          <p:nvPr/>
        </p:nvSpPr>
        <p:spPr>
          <a:xfrm>
            <a:off x="4273887" y="3675125"/>
            <a:ext cx="152317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B3404A"/>
                </a:solidFill>
                <a:latin typeface="Do Hyeon"/>
                <a:ea typeface="Do Hyeon"/>
                <a:cs typeface="Do Hyeon"/>
                <a:sym typeface="Do Hyeon"/>
              </a:rPr>
              <a:t>개발 동기  </a:t>
            </a:r>
            <a:endParaRPr sz="2400">
              <a:solidFill>
                <a:srgbClr val="B3404A"/>
              </a:solidFill>
              <a:latin typeface="Do Hyeon"/>
              <a:ea typeface="Do Hyeon"/>
              <a:cs typeface="Do Hyeon"/>
              <a:sym typeface="Do Hyeon"/>
            </a:endParaRPr>
          </a:p>
          <a:p>
            <a:pPr indent="0" lvl="0" marL="0" marR="0" rtl="0" algn="l">
              <a:spcBef>
                <a:spcPts val="0"/>
              </a:spcBef>
              <a:spcAft>
                <a:spcPts val="0"/>
              </a:spcAft>
              <a:buNone/>
            </a:pPr>
            <a:r>
              <a:rPr lang="ko-KR" sz="2400">
                <a:solidFill>
                  <a:srgbClr val="B3404A"/>
                </a:solidFill>
                <a:latin typeface="Do Hyeon"/>
                <a:ea typeface="Do Hyeon"/>
                <a:cs typeface="Do Hyeon"/>
                <a:sym typeface="Do Hyeon"/>
              </a:rPr>
              <a:t>및</a:t>
            </a:r>
            <a:endParaRPr sz="2400">
              <a:solidFill>
                <a:srgbClr val="B3404A"/>
              </a:solidFill>
              <a:latin typeface="Do Hyeon"/>
              <a:ea typeface="Do Hyeon"/>
              <a:cs typeface="Do Hyeon"/>
              <a:sym typeface="Do Hyeon"/>
            </a:endParaRPr>
          </a:p>
          <a:p>
            <a:pPr indent="0" lvl="0" marL="0" marR="0" rtl="0" algn="l">
              <a:spcBef>
                <a:spcPts val="0"/>
              </a:spcBef>
              <a:spcAft>
                <a:spcPts val="0"/>
              </a:spcAft>
              <a:buNone/>
            </a:pPr>
            <a:r>
              <a:rPr lang="ko-KR" sz="2400">
                <a:solidFill>
                  <a:srgbClr val="B3404A"/>
                </a:solidFill>
                <a:latin typeface="Do Hyeon"/>
                <a:ea typeface="Do Hyeon"/>
                <a:cs typeface="Do Hyeon"/>
                <a:sym typeface="Do Hyeon"/>
              </a:rPr>
              <a:t>필요성</a:t>
            </a:r>
            <a:endParaRPr sz="2400">
              <a:solidFill>
                <a:srgbClr val="B3404A"/>
              </a:solidFill>
              <a:latin typeface="Do Hyeon"/>
              <a:ea typeface="Do Hyeon"/>
              <a:cs typeface="Do Hyeon"/>
              <a:sym typeface="Do Hyeon"/>
            </a:endParaRPr>
          </a:p>
        </p:txBody>
      </p:sp>
      <p:cxnSp>
        <p:nvCxnSpPr>
          <p:cNvPr id="120" name="Google Shape;120;p3"/>
          <p:cNvCxnSpPr/>
          <p:nvPr/>
        </p:nvCxnSpPr>
        <p:spPr>
          <a:xfrm>
            <a:off x="4229805" y="3518211"/>
            <a:ext cx="1969643" cy="0"/>
          </a:xfrm>
          <a:prstGeom prst="straightConnector1">
            <a:avLst/>
          </a:prstGeom>
          <a:noFill/>
          <a:ln cap="flat" cmpd="sng" w="9525">
            <a:solidFill>
              <a:srgbClr val="1097D0"/>
            </a:solidFill>
            <a:prstDash val="solid"/>
            <a:miter lim="800000"/>
            <a:headEnd len="sm" w="sm" type="none"/>
            <a:tailEnd len="sm" w="sm" type="none"/>
          </a:ln>
        </p:spPr>
      </p:cxnSp>
      <p:sp>
        <p:nvSpPr>
          <p:cNvPr id="121" name="Google Shape;121;p3"/>
          <p:cNvSpPr txBox="1"/>
          <p:nvPr/>
        </p:nvSpPr>
        <p:spPr>
          <a:xfrm>
            <a:off x="6537262" y="2411608"/>
            <a:ext cx="69762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7200">
                <a:solidFill>
                  <a:srgbClr val="B3404A"/>
                </a:solidFill>
                <a:latin typeface="Arial"/>
                <a:ea typeface="Arial"/>
                <a:cs typeface="Arial"/>
                <a:sym typeface="Arial"/>
              </a:rPr>
              <a:t>3</a:t>
            </a:r>
            <a:endParaRPr b="1" sz="7200">
              <a:solidFill>
                <a:srgbClr val="B3404A"/>
              </a:solidFill>
              <a:latin typeface="Arial"/>
              <a:ea typeface="Arial"/>
              <a:cs typeface="Arial"/>
              <a:sym typeface="Arial"/>
            </a:endParaRPr>
          </a:p>
        </p:txBody>
      </p:sp>
      <p:cxnSp>
        <p:nvCxnSpPr>
          <p:cNvPr id="122" name="Google Shape;122;p3"/>
          <p:cNvCxnSpPr/>
          <p:nvPr/>
        </p:nvCxnSpPr>
        <p:spPr>
          <a:xfrm>
            <a:off x="6537262" y="3518211"/>
            <a:ext cx="1969643" cy="0"/>
          </a:xfrm>
          <a:prstGeom prst="straightConnector1">
            <a:avLst/>
          </a:prstGeom>
          <a:noFill/>
          <a:ln cap="flat" cmpd="sng" w="9525">
            <a:solidFill>
              <a:srgbClr val="1097D0"/>
            </a:solidFill>
            <a:prstDash val="solid"/>
            <a:miter lim="800000"/>
            <a:headEnd len="sm" w="sm" type="none"/>
            <a:tailEnd len="sm" w="sm" type="none"/>
          </a:ln>
        </p:spPr>
      </p:cxnSp>
      <p:sp>
        <p:nvSpPr>
          <p:cNvPr id="123" name="Google Shape;123;p3"/>
          <p:cNvSpPr txBox="1"/>
          <p:nvPr/>
        </p:nvSpPr>
        <p:spPr>
          <a:xfrm>
            <a:off x="8886555" y="2411608"/>
            <a:ext cx="69762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7200">
                <a:solidFill>
                  <a:srgbClr val="B3404A"/>
                </a:solidFill>
                <a:latin typeface="Arial"/>
                <a:ea typeface="Arial"/>
                <a:cs typeface="Arial"/>
                <a:sym typeface="Arial"/>
              </a:rPr>
              <a:t>4</a:t>
            </a:r>
            <a:endParaRPr b="1" sz="7200">
              <a:solidFill>
                <a:srgbClr val="B3404A"/>
              </a:solidFill>
              <a:latin typeface="Arial"/>
              <a:ea typeface="Arial"/>
              <a:cs typeface="Arial"/>
              <a:sym typeface="Arial"/>
            </a:endParaRPr>
          </a:p>
        </p:txBody>
      </p:sp>
      <p:sp>
        <p:nvSpPr>
          <p:cNvPr id="124" name="Google Shape;124;p3"/>
          <p:cNvSpPr txBox="1"/>
          <p:nvPr/>
        </p:nvSpPr>
        <p:spPr>
          <a:xfrm>
            <a:off x="6458520" y="3684469"/>
            <a:ext cx="191751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B3404A"/>
                </a:solidFill>
                <a:latin typeface="Do Hyeon"/>
                <a:ea typeface="Do Hyeon"/>
                <a:cs typeface="Do Hyeon"/>
                <a:sym typeface="Do Hyeon"/>
              </a:rPr>
              <a:t>프로젝트 소개</a:t>
            </a:r>
            <a:endParaRPr sz="2400">
              <a:solidFill>
                <a:srgbClr val="B3404A"/>
              </a:solidFill>
              <a:latin typeface="Do Hyeon"/>
              <a:ea typeface="Do Hyeon"/>
              <a:cs typeface="Do Hyeon"/>
              <a:sym typeface="Do Hyeon"/>
            </a:endParaRPr>
          </a:p>
          <a:p>
            <a:pPr indent="0" lvl="0" marL="0" marR="0" rtl="0" algn="l">
              <a:spcBef>
                <a:spcPts val="0"/>
              </a:spcBef>
              <a:spcAft>
                <a:spcPts val="0"/>
              </a:spcAft>
              <a:buNone/>
            </a:pPr>
            <a:r>
              <a:rPr lang="ko-KR" sz="2400">
                <a:solidFill>
                  <a:srgbClr val="B3404A"/>
                </a:solidFill>
                <a:latin typeface="Do Hyeon"/>
                <a:ea typeface="Do Hyeon"/>
                <a:cs typeface="Do Hyeon"/>
                <a:sym typeface="Do Hyeon"/>
              </a:rPr>
              <a:t>및 진행 현황</a:t>
            </a:r>
            <a:endParaRPr/>
          </a:p>
        </p:txBody>
      </p:sp>
      <p:cxnSp>
        <p:nvCxnSpPr>
          <p:cNvPr id="125" name="Google Shape;125;p3"/>
          <p:cNvCxnSpPr/>
          <p:nvPr/>
        </p:nvCxnSpPr>
        <p:spPr>
          <a:xfrm>
            <a:off x="8886555" y="3518211"/>
            <a:ext cx="1969643" cy="0"/>
          </a:xfrm>
          <a:prstGeom prst="straightConnector1">
            <a:avLst/>
          </a:prstGeom>
          <a:noFill/>
          <a:ln cap="flat" cmpd="sng" w="9525">
            <a:solidFill>
              <a:srgbClr val="1097D0"/>
            </a:solidFill>
            <a:prstDash val="solid"/>
            <a:miter lim="800000"/>
            <a:headEnd len="sm" w="sm" type="none"/>
            <a:tailEnd len="sm" w="sm" type="none"/>
          </a:ln>
        </p:spPr>
      </p:cxnSp>
      <p:sp>
        <p:nvSpPr>
          <p:cNvPr id="126" name="Google Shape;126;p3"/>
          <p:cNvSpPr txBox="1"/>
          <p:nvPr/>
        </p:nvSpPr>
        <p:spPr>
          <a:xfrm>
            <a:off x="8886555" y="3684469"/>
            <a:ext cx="128753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B3404A"/>
                </a:solidFill>
                <a:latin typeface="Do Hyeon"/>
                <a:ea typeface="Do Hyeon"/>
                <a:cs typeface="Do Hyeon"/>
                <a:sym typeface="Do Hyeon"/>
              </a:rPr>
              <a:t>기대효과</a:t>
            </a:r>
            <a:endParaRPr/>
          </a:p>
        </p:txBody>
      </p:sp>
      <p:pic>
        <p:nvPicPr>
          <p:cNvPr id="127" name="Google Shape;127;p3"/>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128" name="Google Shape;128;p3"/>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30"/>
          <p:cNvSpPr/>
          <p:nvPr/>
        </p:nvSpPr>
        <p:spPr>
          <a:xfrm>
            <a:off x="6874548" y="5162247"/>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801" name="Google Shape;801;p30"/>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802" name="Google Shape;802;p30"/>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03" name="Google Shape;803;p30"/>
          <p:cNvPicPr preferRelativeResize="0"/>
          <p:nvPr/>
        </p:nvPicPr>
        <p:blipFill rotWithShape="1">
          <a:blip r:embed="rId4">
            <a:alphaModFix/>
          </a:blip>
          <a:srcRect b="0" l="0" r="0" t="0"/>
          <a:stretch/>
        </p:blipFill>
        <p:spPr>
          <a:xfrm>
            <a:off x="441801" y="2897797"/>
            <a:ext cx="610887" cy="610887"/>
          </a:xfrm>
          <a:prstGeom prst="rect">
            <a:avLst/>
          </a:prstGeom>
          <a:noFill/>
          <a:ln>
            <a:noFill/>
          </a:ln>
        </p:spPr>
      </p:pic>
      <p:sp>
        <p:nvSpPr>
          <p:cNvPr id="804" name="Google Shape;804;p30"/>
          <p:cNvSpPr/>
          <p:nvPr/>
        </p:nvSpPr>
        <p:spPr>
          <a:xfrm>
            <a:off x="5135606" y="2414813"/>
            <a:ext cx="2536257"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805" name="Google Shape;805;p30"/>
          <p:cNvPicPr preferRelativeResize="0"/>
          <p:nvPr/>
        </p:nvPicPr>
        <p:blipFill rotWithShape="1">
          <a:blip r:embed="rId5">
            <a:alphaModFix/>
          </a:blip>
          <a:srcRect b="0" l="0" r="0" t="0"/>
          <a:stretch/>
        </p:blipFill>
        <p:spPr>
          <a:xfrm>
            <a:off x="5260109" y="2754055"/>
            <a:ext cx="704932" cy="704932"/>
          </a:xfrm>
          <a:prstGeom prst="rect">
            <a:avLst/>
          </a:prstGeom>
          <a:noFill/>
          <a:ln>
            <a:noFill/>
          </a:ln>
        </p:spPr>
      </p:pic>
      <p:pic>
        <p:nvPicPr>
          <p:cNvPr id="806" name="Google Shape;806;p30"/>
          <p:cNvPicPr preferRelativeResize="0"/>
          <p:nvPr/>
        </p:nvPicPr>
        <p:blipFill rotWithShape="1">
          <a:blip r:embed="rId6">
            <a:alphaModFix/>
          </a:blip>
          <a:srcRect b="0" l="0" r="0" t="0"/>
          <a:stretch/>
        </p:blipFill>
        <p:spPr>
          <a:xfrm>
            <a:off x="6317507" y="2780437"/>
            <a:ext cx="1294047" cy="791431"/>
          </a:xfrm>
          <a:prstGeom prst="rect">
            <a:avLst/>
          </a:prstGeom>
          <a:noFill/>
          <a:ln>
            <a:noFill/>
          </a:ln>
        </p:spPr>
      </p:pic>
      <p:sp>
        <p:nvSpPr>
          <p:cNvPr id="807" name="Google Shape;807;p30"/>
          <p:cNvSpPr/>
          <p:nvPr/>
        </p:nvSpPr>
        <p:spPr>
          <a:xfrm>
            <a:off x="5986456" y="3037022"/>
            <a:ext cx="288758" cy="278259"/>
          </a:xfrm>
          <a:prstGeom prst="mathPlus">
            <a:avLst>
              <a:gd fmla="val 23520" name="adj1"/>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08" name="Google Shape;808;p30"/>
          <p:cNvSpPr txBox="1"/>
          <p:nvPr/>
        </p:nvSpPr>
        <p:spPr>
          <a:xfrm>
            <a:off x="5666182" y="2029760"/>
            <a:ext cx="14199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API Server</a:t>
            </a:r>
            <a:endParaRPr sz="1800">
              <a:solidFill>
                <a:schemeClr val="dk1"/>
              </a:solidFill>
              <a:latin typeface="Arial"/>
              <a:ea typeface="Arial"/>
              <a:cs typeface="Arial"/>
              <a:sym typeface="Arial"/>
            </a:endParaRPr>
          </a:p>
        </p:txBody>
      </p:sp>
      <p:sp>
        <p:nvSpPr>
          <p:cNvPr id="809" name="Google Shape;809;p30"/>
          <p:cNvSpPr/>
          <p:nvPr/>
        </p:nvSpPr>
        <p:spPr>
          <a:xfrm>
            <a:off x="1629059" y="1218488"/>
            <a:ext cx="2536257" cy="3969505"/>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10" name="Google Shape;810;p30"/>
          <p:cNvSpPr/>
          <p:nvPr/>
        </p:nvSpPr>
        <p:spPr>
          <a:xfrm>
            <a:off x="4196928" y="5168436"/>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11" name="Google Shape;811;p30"/>
          <p:cNvSpPr/>
          <p:nvPr/>
        </p:nvSpPr>
        <p:spPr>
          <a:xfrm>
            <a:off x="9183148" y="2384895"/>
            <a:ext cx="2285466"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12" name="Google Shape;812;p30"/>
          <p:cNvSpPr txBox="1"/>
          <p:nvPr/>
        </p:nvSpPr>
        <p:spPr>
          <a:xfrm>
            <a:off x="2238701" y="790831"/>
            <a:ext cx="13195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Application</a:t>
            </a:r>
            <a:endParaRPr sz="1800">
              <a:solidFill>
                <a:schemeClr val="dk1"/>
              </a:solidFill>
              <a:latin typeface="Arial"/>
              <a:ea typeface="Arial"/>
              <a:cs typeface="Arial"/>
              <a:sym typeface="Arial"/>
            </a:endParaRPr>
          </a:p>
        </p:txBody>
      </p:sp>
      <p:pic>
        <p:nvPicPr>
          <p:cNvPr id="813" name="Google Shape;813;p30"/>
          <p:cNvPicPr preferRelativeResize="0"/>
          <p:nvPr/>
        </p:nvPicPr>
        <p:blipFill rotWithShape="1">
          <a:blip r:embed="rId7">
            <a:alphaModFix/>
          </a:blip>
          <a:srcRect b="0" l="0" r="0" t="0"/>
          <a:stretch/>
        </p:blipFill>
        <p:spPr>
          <a:xfrm>
            <a:off x="4300743" y="5441053"/>
            <a:ext cx="855845" cy="855845"/>
          </a:xfrm>
          <a:prstGeom prst="rect">
            <a:avLst/>
          </a:prstGeom>
          <a:noFill/>
          <a:ln>
            <a:noFill/>
          </a:ln>
        </p:spPr>
      </p:pic>
      <p:sp>
        <p:nvSpPr>
          <p:cNvPr id="814" name="Google Shape;814;p30"/>
          <p:cNvSpPr txBox="1"/>
          <p:nvPr/>
        </p:nvSpPr>
        <p:spPr>
          <a:xfrm>
            <a:off x="4858599" y="4818661"/>
            <a:ext cx="1191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Database</a:t>
            </a:r>
            <a:endParaRPr sz="1800">
              <a:solidFill>
                <a:schemeClr val="dk1"/>
              </a:solidFill>
              <a:latin typeface="Arial"/>
              <a:ea typeface="Arial"/>
              <a:cs typeface="Arial"/>
              <a:sym typeface="Arial"/>
            </a:endParaRPr>
          </a:p>
        </p:txBody>
      </p:sp>
      <p:pic>
        <p:nvPicPr>
          <p:cNvPr id="815" name="Google Shape;815;p30"/>
          <p:cNvPicPr preferRelativeResize="0"/>
          <p:nvPr/>
        </p:nvPicPr>
        <p:blipFill rotWithShape="1">
          <a:blip r:embed="rId8">
            <a:alphaModFix/>
          </a:blip>
          <a:srcRect b="0" l="0" r="0" t="0"/>
          <a:stretch/>
        </p:blipFill>
        <p:spPr>
          <a:xfrm>
            <a:off x="9495166" y="2592736"/>
            <a:ext cx="1724662" cy="500151"/>
          </a:xfrm>
          <a:prstGeom prst="rect">
            <a:avLst/>
          </a:prstGeom>
          <a:noFill/>
          <a:ln>
            <a:noFill/>
          </a:ln>
        </p:spPr>
      </p:pic>
      <p:sp>
        <p:nvSpPr>
          <p:cNvPr id="816" name="Google Shape;816;p30"/>
          <p:cNvSpPr txBox="1"/>
          <p:nvPr/>
        </p:nvSpPr>
        <p:spPr>
          <a:xfrm>
            <a:off x="10104298" y="2018368"/>
            <a:ext cx="3990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AI</a:t>
            </a:r>
            <a:endParaRPr sz="1800">
              <a:solidFill>
                <a:schemeClr val="dk1"/>
              </a:solidFill>
              <a:latin typeface="Arial"/>
              <a:ea typeface="Arial"/>
              <a:cs typeface="Arial"/>
              <a:sym typeface="Arial"/>
            </a:endParaRPr>
          </a:p>
        </p:txBody>
      </p:sp>
      <p:sp>
        <p:nvSpPr>
          <p:cNvPr id="817" name="Google Shape;817;p30"/>
          <p:cNvSpPr txBox="1"/>
          <p:nvPr/>
        </p:nvSpPr>
        <p:spPr>
          <a:xfrm>
            <a:off x="6805509" y="4793046"/>
            <a:ext cx="2779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Open API (낱알식별목록)</a:t>
            </a:r>
            <a:endParaRPr sz="1800">
              <a:solidFill>
                <a:schemeClr val="dk1"/>
              </a:solidFill>
              <a:latin typeface="Arial"/>
              <a:ea typeface="Arial"/>
              <a:cs typeface="Arial"/>
              <a:sym typeface="Arial"/>
            </a:endParaRPr>
          </a:p>
        </p:txBody>
      </p:sp>
      <p:cxnSp>
        <p:nvCxnSpPr>
          <p:cNvPr id="818" name="Google Shape;818;p30"/>
          <p:cNvCxnSpPr>
            <a:stCxn id="803" idx="3"/>
            <a:endCxn id="809" idx="1"/>
          </p:cNvCxnSpPr>
          <p:nvPr/>
        </p:nvCxnSpPr>
        <p:spPr>
          <a:xfrm>
            <a:off x="1052688" y="3203241"/>
            <a:ext cx="576300" cy="0"/>
          </a:xfrm>
          <a:prstGeom prst="straightConnector1">
            <a:avLst/>
          </a:prstGeom>
          <a:noFill/>
          <a:ln cap="flat" cmpd="sng" w="9525">
            <a:solidFill>
              <a:schemeClr val="dk1"/>
            </a:solidFill>
            <a:prstDash val="solid"/>
            <a:miter lim="800000"/>
            <a:headEnd len="sm" w="sm" type="none"/>
            <a:tailEnd len="sm" w="sm" type="none"/>
          </a:ln>
        </p:spPr>
      </p:cxnSp>
      <p:cxnSp>
        <p:nvCxnSpPr>
          <p:cNvPr id="819" name="Google Shape;819;p30"/>
          <p:cNvCxnSpPr/>
          <p:nvPr/>
        </p:nvCxnSpPr>
        <p:spPr>
          <a:xfrm>
            <a:off x="4165316" y="2945490"/>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820" name="Google Shape;820;p30"/>
          <p:cNvCxnSpPr/>
          <p:nvPr/>
        </p:nvCxnSpPr>
        <p:spPr>
          <a:xfrm rot="10800000">
            <a:off x="4165316" y="3318368"/>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821" name="Google Shape;821;p30"/>
          <p:cNvCxnSpPr/>
          <p:nvPr/>
        </p:nvCxnSpPr>
        <p:spPr>
          <a:xfrm flipH="1" rot="10800000">
            <a:off x="5491390" y="3945136"/>
            <a:ext cx="540327" cy="915562"/>
          </a:xfrm>
          <a:prstGeom prst="straightConnector1">
            <a:avLst/>
          </a:prstGeom>
          <a:noFill/>
          <a:ln cap="flat" cmpd="sng" w="9525">
            <a:solidFill>
              <a:schemeClr val="dk1"/>
            </a:solidFill>
            <a:prstDash val="solid"/>
            <a:miter lim="800000"/>
            <a:headEnd len="sm" w="sm" type="none"/>
            <a:tailEnd len="sm" w="sm" type="none"/>
          </a:ln>
        </p:spPr>
      </p:cxnSp>
      <p:sp>
        <p:nvSpPr>
          <p:cNvPr id="822" name="Google Shape;822;p30"/>
          <p:cNvSpPr txBox="1"/>
          <p:nvPr/>
        </p:nvSpPr>
        <p:spPr>
          <a:xfrm>
            <a:off x="4011125" y="2461597"/>
            <a:ext cx="124395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촬영한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사진</a:t>
            </a:r>
            <a:endParaRPr/>
          </a:p>
        </p:txBody>
      </p:sp>
      <p:sp>
        <p:nvSpPr>
          <p:cNvPr id="823" name="Google Shape;823;p30"/>
          <p:cNvSpPr txBox="1"/>
          <p:nvPr/>
        </p:nvSpPr>
        <p:spPr>
          <a:xfrm>
            <a:off x="4052859" y="3394106"/>
            <a:ext cx="12999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검색한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정보</a:t>
            </a:r>
            <a:endParaRPr/>
          </a:p>
        </p:txBody>
      </p:sp>
      <p:pic>
        <p:nvPicPr>
          <p:cNvPr id="824" name="Google Shape;824;p30"/>
          <p:cNvPicPr preferRelativeResize="0"/>
          <p:nvPr/>
        </p:nvPicPr>
        <p:blipFill rotWithShape="1">
          <a:blip r:embed="rId9">
            <a:alphaModFix/>
          </a:blip>
          <a:srcRect b="0" l="0" r="0" t="0"/>
          <a:stretch/>
        </p:blipFill>
        <p:spPr>
          <a:xfrm>
            <a:off x="2550278" y="5281425"/>
            <a:ext cx="724213" cy="650490"/>
          </a:xfrm>
          <a:prstGeom prst="rect">
            <a:avLst/>
          </a:prstGeom>
          <a:noFill/>
          <a:ln>
            <a:noFill/>
          </a:ln>
        </p:spPr>
      </p:pic>
      <p:pic>
        <p:nvPicPr>
          <p:cNvPr id="825" name="Google Shape;825;p30"/>
          <p:cNvPicPr preferRelativeResize="0"/>
          <p:nvPr/>
        </p:nvPicPr>
        <p:blipFill rotWithShape="1">
          <a:blip r:embed="rId10">
            <a:alphaModFix/>
          </a:blip>
          <a:srcRect b="0" l="0" r="0" t="0"/>
          <a:stretch/>
        </p:blipFill>
        <p:spPr>
          <a:xfrm>
            <a:off x="7017041" y="5267533"/>
            <a:ext cx="1011678" cy="1082495"/>
          </a:xfrm>
          <a:prstGeom prst="rect">
            <a:avLst/>
          </a:prstGeom>
          <a:noFill/>
          <a:ln>
            <a:noFill/>
          </a:ln>
        </p:spPr>
      </p:pic>
      <p:cxnSp>
        <p:nvCxnSpPr>
          <p:cNvPr id="826" name="Google Shape;826;p30"/>
          <p:cNvCxnSpPr/>
          <p:nvPr/>
        </p:nvCxnSpPr>
        <p:spPr>
          <a:xfrm>
            <a:off x="7671863" y="2970671"/>
            <a:ext cx="1497167" cy="0"/>
          </a:xfrm>
          <a:prstGeom prst="straightConnector1">
            <a:avLst/>
          </a:prstGeom>
          <a:noFill/>
          <a:ln cap="flat" cmpd="sng" w="9525">
            <a:solidFill>
              <a:schemeClr val="dk1"/>
            </a:solidFill>
            <a:prstDash val="solid"/>
            <a:miter lim="800000"/>
            <a:headEnd len="sm" w="sm" type="none"/>
            <a:tailEnd len="med" w="med" type="triangle"/>
          </a:ln>
        </p:spPr>
      </p:cxnSp>
      <p:cxnSp>
        <p:nvCxnSpPr>
          <p:cNvPr id="827" name="Google Shape;827;p30"/>
          <p:cNvCxnSpPr/>
          <p:nvPr/>
        </p:nvCxnSpPr>
        <p:spPr>
          <a:xfrm rot="10800000">
            <a:off x="7697634" y="3353057"/>
            <a:ext cx="1425205" cy="0"/>
          </a:xfrm>
          <a:prstGeom prst="straightConnector1">
            <a:avLst/>
          </a:prstGeom>
          <a:noFill/>
          <a:ln cap="flat" cmpd="sng" w="9525">
            <a:solidFill>
              <a:schemeClr val="dk1"/>
            </a:solidFill>
            <a:prstDash val="solid"/>
            <a:miter lim="800000"/>
            <a:headEnd len="sm" w="sm" type="none"/>
            <a:tailEnd len="med" w="med" type="triangle"/>
          </a:ln>
        </p:spPr>
      </p:cxnSp>
      <p:sp>
        <p:nvSpPr>
          <p:cNvPr id="828" name="Google Shape;828;p30"/>
          <p:cNvSpPr txBox="1"/>
          <p:nvPr/>
        </p:nvSpPr>
        <p:spPr>
          <a:xfrm>
            <a:off x="7676896" y="2640457"/>
            <a:ext cx="151518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이미지 2개 입력</a:t>
            </a:r>
            <a:endParaRPr/>
          </a:p>
        </p:txBody>
      </p:sp>
      <p:sp>
        <p:nvSpPr>
          <p:cNvPr id="829" name="Google Shape;829;p30"/>
          <p:cNvSpPr txBox="1"/>
          <p:nvPr/>
        </p:nvSpPr>
        <p:spPr>
          <a:xfrm>
            <a:off x="7723350" y="3414395"/>
            <a:ext cx="137377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고유번호 출력</a:t>
            </a:r>
            <a:endParaRPr/>
          </a:p>
        </p:txBody>
      </p:sp>
      <p:sp>
        <p:nvSpPr>
          <p:cNvPr id="830" name="Google Shape;830;p30"/>
          <p:cNvSpPr txBox="1"/>
          <p:nvPr/>
        </p:nvSpPr>
        <p:spPr>
          <a:xfrm>
            <a:off x="5360183" y="5240375"/>
            <a:ext cx="120971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회원정보,</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알약 기본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고유번호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이름</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제형</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분류명 등</a:t>
            </a:r>
            <a:endParaRPr/>
          </a:p>
        </p:txBody>
      </p:sp>
      <p:sp>
        <p:nvSpPr>
          <p:cNvPr id="831" name="Google Shape;831;p30"/>
          <p:cNvSpPr txBox="1"/>
          <p:nvPr/>
        </p:nvSpPr>
        <p:spPr>
          <a:xfrm>
            <a:off x="8066132" y="5281425"/>
            <a:ext cx="120971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상세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복용법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부작용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효능 등</a:t>
            </a:r>
            <a:endParaRPr/>
          </a:p>
        </p:txBody>
      </p:sp>
      <p:cxnSp>
        <p:nvCxnSpPr>
          <p:cNvPr id="832" name="Google Shape;832;p30"/>
          <p:cNvCxnSpPr/>
          <p:nvPr/>
        </p:nvCxnSpPr>
        <p:spPr>
          <a:xfrm rot="10800000">
            <a:off x="6940007" y="3937108"/>
            <a:ext cx="540327" cy="915562"/>
          </a:xfrm>
          <a:prstGeom prst="straightConnector1">
            <a:avLst/>
          </a:prstGeom>
          <a:noFill/>
          <a:ln cap="flat" cmpd="sng" w="9525">
            <a:solidFill>
              <a:schemeClr val="dk1"/>
            </a:solidFill>
            <a:prstDash val="solid"/>
            <a:miter lim="800000"/>
            <a:headEnd len="sm" w="sm" type="none"/>
            <a:tailEnd len="sm" w="sm" type="none"/>
          </a:ln>
        </p:spPr>
      </p:cxnSp>
      <p:pic>
        <p:nvPicPr>
          <p:cNvPr id="833" name="Google Shape;833;p30"/>
          <p:cNvPicPr preferRelativeResize="0"/>
          <p:nvPr/>
        </p:nvPicPr>
        <p:blipFill rotWithShape="1">
          <a:blip r:embed="rId11">
            <a:alphaModFix/>
          </a:blip>
          <a:srcRect b="0" l="0" r="0" t="0"/>
          <a:stretch/>
        </p:blipFill>
        <p:spPr>
          <a:xfrm>
            <a:off x="9495166" y="3191152"/>
            <a:ext cx="1724662" cy="507254"/>
          </a:xfrm>
          <a:prstGeom prst="rect">
            <a:avLst/>
          </a:prstGeom>
          <a:noFill/>
          <a:ln>
            <a:noFill/>
          </a:ln>
        </p:spPr>
      </p:pic>
      <p:sp>
        <p:nvSpPr>
          <p:cNvPr id="834" name="Google Shape;834;p30"/>
          <p:cNvSpPr txBox="1"/>
          <p:nvPr/>
        </p:nvSpPr>
        <p:spPr>
          <a:xfrm>
            <a:off x="379394" y="203501"/>
            <a:ext cx="329922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프로젝트 구성도</a:t>
            </a:r>
            <a:endParaRPr sz="1800">
              <a:solidFill>
                <a:srgbClr val="CC3700"/>
              </a:solidFill>
              <a:latin typeface="Do Hyeon"/>
              <a:ea typeface="Do Hyeon"/>
              <a:cs typeface="Do Hyeon"/>
              <a:sym typeface="Do Hyeon"/>
            </a:endParaRPr>
          </a:p>
        </p:txBody>
      </p:sp>
      <p:grpSp>
        <p:nvGrpSpPr>
          <p:cNvPr id="835" name="Google Shape;835;p30"/>
          <p:cNvGrpSpPr/>
          <p:nvPr/>
        </p:nvGrpSpPr>
        <p:grpSpPr>
          <a:xfrm>
            <a:off x="2076686" y="1442692"/>
            <a:ext cx="1703004" cy="3595230"/>
            <a:chOff x="2076686" y="1442692"/>
            <a:chExt cx="1703004" cy="3595230"/>
          </a:xfrm>
        </p:grpSpPr>
        <p:pic>
          <p:nvPicPr>
            <p:cNvPr descr="텍스트이(가) 표시된 사진&#10;&#10;자동 생성된 설명" id="836" name="Google Shape;836;p30"/>
            <p:cNvPicPr preferRelativeResize="0"/>
            <p:nvPr/>
          </p:nvPicPr>
          <p:blipFill rotWithShape="1">
            <a:blip r:embed="rId12">
              <a:alphaModFix/>
            </a:blip>
            <a:srcRect b="0" l="0" r="0" t="0"/>
            <a:stretch/>
          </p:blipFill>
          <p:spPr>
            <a:xfrm>
              <a:off x="2076686" y="1442692"/>
              <a:ext cx="1703004" cy="3595230"/>
            </a:xfrm>
            <a:prstGeom prst="rect">
              <a:avLst/>
            </a:prstGeom>
            <a:noFill/>
            <a:ln>
              <a:noFill/>
            </a:ln>
            <a:effectLst>
              <a:outerShdw blurRad="88900" rotWithShape="0" algn="ctr">
                <a:srgbClr val="000000">
                  <a:alpha val="12941"/>
                </a:srgbClr>
              </a:outerShdw>
            </a:effectLst>
          </p:spPr>
        </p:pic>
        <p:pic>
          <p:nvPicPr>
            <p:cNvPr id="837" name="Google Shape;837;p30"/>
            <p:cNvPicPr preferRelativeResize="0"/>
            <p:nvPr/>
          </p:nvPicPr>
          <p:blipFill rotWithShape="1">
            <a:blip r:embed="rId13">
              <a:alphaModFix/>
            </a:blip>
            <a:srcRect b="0" l="0" r="0" t="0"/>
            <a:stretch/>
          </p:blipFill>
          <p:spPr>
            <a:xfrm>
              <a:off x="2587198" y="4091126"/>
              <a:ext cx="753366" cy="218985"/>
            </a:xfrm>
            <a:prstGeom prst="rect">
              <a:avLst/>
            </a:prstGeom>
            <a:noFill/>
            <a:ln>
              <a:noFill/>
            </a:ln>
          </p:spPr>
        </p:pic>
      </p:grpSp>
      <p:pic>
        <p:nvPicPr>
          <p:cNvPr id="838" name="Google Shape;838;p30"/>
          <p:cNvPicPr preferRelativeResize="0"/>
          <p:nvPr/>
        </p:nvPicPr>
        <p:blipFill rotWithShape="1">
          <a:blip r:embed="rId10">
            <a:alphaModFix/>
          </a:blip>
          <a:srcRect b="0" l="0" r="0" t="0"/>
          <a:stretch/>
        </p:blipFill>
        <p:spPr>
          <a:xfrm>
            <a:off x="5666182" y="2414813"/>
            <a:ext cx="1509971" cy="161566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31"/>
          <p:cNvSpPr/>
          <p:nvPr/>
        </p:nvSpPr>
        <p:spPr>
          <a:xfrm>
            <a:off x="6874548" y="5162247"/>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845" name="Google Shape;845;p31"/>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846" name="Google Shape;846;p31"/>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47" name="Google Shape;847;p31"/>
          <p:cNvPicPr preferRelativeResize="0"/>
          <p:nvPr/>
        </p:nvPicPr>
        <p:blipFill rotWithShape="1">
          <a:blip r:embed="rId4">
            <a:alphaModFix/>
          </a:blip>
          <a:srcRect b="0" l="0" r="0" t="0"/>
          <a:stretch/>
        </p:blipFill>
        <p:spPr>
          <a:xfrm>
            <a:off x="441801" y="2897797"/>
            <a:ext cx="610887" cy="610887"/>
          </a:xfrm>
          <a:prstGeom prst="rect">
            <a:avLst/>
          </a:prstGeom>
          <a:noFill/>
          <a:ln>
            <a:noFill/>
          </a:ln>
        </p:spPr>
      </p:pic>
      <p:sp>
        <p:nvSpPr>
          <p:cNvPr id="848" name="Google Shape;848;p31"/>
          <p:cNvSpPr/>
          <p:nvPr/>
        </p:nvSpPr>
        <p:spPr>
          <a:xfrm>
            <a:off x="5135606" y="2414813"/>
            <a:ext cx="2536257"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849" name="Google Shape;849;p31"/>
          <p:cNvPicPr preferRelativeResize="0"/>
          <p:nvPr/>
        </p:nvPicPr>
        <p:blipFill rotWithShape="1">
          <a:blip r:embed="rId5">
            <a:alphaModFix/>
          </a:blip>
          <a:srcRect b="0" l="0" r="0" t="0"/>
          <a:stretch/>
        </p:blipFill>
        <p:spPr>
          <a:xfrm>
            <a:off x="5260109" y="2754055"/>
            <a:ext cx="704932" cy="704932"/>
          </a:xfrm>
          <a:prstGeom prst="rect">
            <a:avLst/>
          </a:prstGeom>
          <a:noFill/>
          <a:ln>
            <a:noFill/>
          </a:ln>
        </p:spPr>
      </p:pic>
      <p:pic>
        <p:nvPicPr>
          <p:cNvPr id="850" name="Google Shape;850;p31"/>
          <p:cNvPicPr preferRelativeResize="0"/>
          <p:nvPr/>
        </p:nvPicPr>
        <p:blipFill rotWithShape="1">
          <a:blip r:embed="rId6">
            <a:alphaModFix/>
          </a:blip>
          <a:srcRect b="0" l="0" r="0" t="0"/>
          <a:stretch/>
        </p:blipFill>
        <p:spPr>
          <a:xfrm>
            <a:off x="6317507" y="2780437"/>
            <a:ext cx="1294047" cy="791431"/>
          </a:xfrm>
          <a:prstGeom prst="rect">
            <a:avLst/>
          </a:prstGeom>
          <a:noFill/>
          <a:ln>
            <a:noFill/>
          </a:ln>
        </p:spPr>
      </p:pic>
      <p:sp>
        <p:nvSpPr>
          <p:cNvPr id="851" name="Google Shape;851;p31"/>
          <p:cNvSpPr/>
          <p:nvPr/>
        </p:nvSpPr>
        <p:spPr>
          <a:xfrm>
            <a:off x="5986456" y="3037022"/>
            <a:ext cx="288758" cy="278259"/>
          </a:xfrm>
          <a:prstGeom prst="mathPlus">
            <a:avLst>
              <a:gd fmla="val 23520" name="adj1"/>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2" name="Google Shape;852;p31"/>
          <p:cNvSpPr txBox="1"/>
          <p:nvPr/>
        </p:nvSpPr>
        <p:spPr>
          <a:xfrm>
            <a:off x="5666182" y="2029760"/>
            <a:ext cx="14199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API Server</a:t>
            </a:r>
            <a:endParaRPr sz="1800">
              <a:solidFill>
                <a:schemeClr val="dk1"/>
              </a:solidFill>
              <a:latin typeface="Arial"/>
              <a:ea typeface="Arial"/>
              <a:cs typeface="Arial"/>
              <a:sym typeface="Arial"/>
            </a:endParaRPr>
          </a:p>
        </p:txBody>
      </p:sp>
      <p:sp>
        <p:nvSpPr>
          <p:cNvPr id="853" name="Google Shape;853;p31"/>
          <p:cNvSpPr/>
          <p:nvPr/>
        </p:nvSpPr>
        <p:spPr>
          <a:xfrm>
            <a:off x="1629059" y="1218488"/>
            <a:ext cx="2536257" cy="3969505"/>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4" name="Google Shape;854;p31"/>
          <p:cNvSpPr/>
          <p:nvPr/>
        </p:nvSpPr>
        <p:spPr>
          <a:xfrm>
            <a:off x="4196928" y="5168436"/>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5" name="Google Shape;855;p31"/>
          <p:cNvSpPr/>
          <p:nvPr/>
        </p:nvSpPr>
        <p:spPr>
          <a:xfrm>
            <a:off x="9183148" y="2384895"/>
            <a:ext cx="2285466"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6" name="Google Shape;856;p31"/>
          <p:cNvSpPr txBox="1"/>
          <p:nvPr/>
        </p:nvSpPr>
        <p:spPr>
          <a:xfrm>
            <a:off x="2238701" y="790831"/>
            <a:ext cx="13195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Application</a:t>
            </a:r>
            <a:endParaRPr sz="1800">
              <a:solidFill>
                <a:schemeClr val="dk1"/>
              </a:solidFill>
              <a:latin typeface="Arial"/>
              <a:ea typeface="Arial"/>
              <a:cs typeface="Arial"/>
              <a:sym typeface="Arial"/>
            </a:endParaRPr>
          </a:p>
        </p:txBody>
      </p:sp>
      <p:pic>
        <p:nvPicPr>
          <p:cNvPr id="857" name="Google Shape;857;p31"/>
          <p:cNvPicPr preferRelativeResize="0"/>
          <p:nvPr/>
        </p:nvPicPr>
        <p:blipFill rotWithShape="1">
          <a:blip r:embed="rId7">
            <a:alphaModFix/>
          </a:blip>
          <a:srcRect b="0" l="0" r="0" t="0"/>
          <a:stretch/>
        </p:blipFill>
        <p:spPr>
          <a:xfrm>
            <a:off x="4300743" y="5441053"/>
            <a:ext cx="855845" cy="855845"/>
          </a:xfrm>
          <a:prstGeom prst="rect">
            <a:avLst/>
          </a:prstGeom>
          <a:noFill/>
          <a:ln>
            <a:noFill/>
          </a:ln>
        </p:spPr>
      </p:pic>
      <p:sp>
        <p:nvSpPr>
          <p:cNvPr id="858" name="Google Shape;858;p31"/>
          <p:cNvSpPr txBox="1"/>
          <p:nvPr/>
        </p:nvSpPr>
        <p:spPr>
          <a:xfrm>
            <a:off x="4858599" y="4818661"/>
            <a:ext cx="1191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Database</a:t>
            </a:r>
            <a:endParaRPr sz="1800">
              <a:solidFill>
                <a:schemeClr val="dk1"/>
              </a:solidFill>
              <a:latin typeface="Arial"/>
              <a:ea typeface="Arial"/>
              <a:cs typeface="Arial"/>
              <a:sym typeface="Arial"/>
            </a:endParaRPr>
          </a:p>
        </p:txBody>
      </p:sp>
      <p:pic>
        <p:nvPicPr>
          <p:cNvPr id="859" name="Google Shape;859;p31"/>
          <p:cNvPicPr preferRelativeResize="0"/>
          <p:nvPr/>
        </p:nvPicPr>
        <p:blipFill rotWithShape="1">
          <a:blip r:embed="rId8">
            <a:alphaModFix/>
          </a:blip>
          <a:srcRect b="0" l="0" r="0" t="0"/>
          <a:stretch/>
        </p:blipFill>
        <p:spPr>
          <a:xfrm>
            <a:off x="9495166" y="2592736"/>
            <a:ext cx="1724662" cy="500151"/>
          </a:xfrm>
          <a:prstGeom prst="rect">
            <a:avLst/>
          </a:prstGeom>
          <a:noFill/>
          <a:ln>
            <a:noFill/>
          </a:ln>
        </p:spPr>
      </p:pic>
      <p:sp>
        <p:nvSpPr>
          <p:cNvPr id="860" name="Google Shape;860;p31"/>
          <p:cNvSpPr txBox="1"/>
          <p:nvPr/>
        </p:nvSpPr>
        <p:spPr>
          <a:xfrm>
            <a:off x="10104298" y="2018368"/>
            <a:ext cx="3990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AI</a:t>
            </a:r>
            <a:endParaRPr sz="1800">
              <a:solidFill>
                <a:schemeClr val="dk1"/>
              </a:solidFill>
              <a:latin typeface="Arial"/>
              <a:ea typeface="Arial"/>
              <a:cs typeface="Arial"/>
              <a:sym typeface="Arial"/>
            </a:endParaRPr>
          </a:p>
        </p:txBody>
      </p:sp>
      <p:sp>
        <p:nvSpPr>
          <p:cNvPr id="861" name="Google Shape;861;p31"/>
          <p:cNvSpPr txBox="1"/>
          <p:nvPr/>
        </p:nvSpPr>
        <p:spPr>
          <a:xfrm>
            <a:off x="6805509" y="4793046"/>
            <a:ext cx="2779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Open API (낱알식별목록)</a:t>
            </a:r>
            <a:endParaRPr sz="1800">
              <a:solidFill>
                <a:schemeClr val="dk1"/>
              </a:solidFill>
              <a:latin typeface="Arial"/>
              <a:ea typeface="Arial"/>
              <a:cs typeface="Arial"/>
              <a:sym typeface="Arial"/>
            </a:endParaRPr>
          </a:p>
        </p:txBody>
      </p:sp>
      <p:cxnSp>
        <p:nvCxnSpPr>
          <p:cNvPr id="862" name="Google Shape;862;p31"/>
          <p:cNvCxnSpPr>
            <a:stCxn id="847" idx="3"/>
            <a:endCxn id="853" idx="1"/>
          </p:cNvCxnSpPr>
          <p:nvPr/>
        </p:nvCxnSpPr>
        <p:spPr>
          <a:xfrm>
            <a:off x="1052688" y="3203241"/>
            <a:ext cx="576300" cy="0"/>
          </a:xfrm>
          <a:prstGeom prst="straightConnector1">
            <a:avLst/>
          </a:prstGeom>
          <a:noFill/>
          <a:ln cap="flat" cmpd="sng" w="9525">
            <a:solidFill>
              <a:schemeClr val="dk1"/>
            </a:solidFill>
            <a:prstDash val="solid"/>
            <a:miter lim="800000"/>
            <a:headEnd len="sm" w="sm" type="none"/>
            <a:tailEnd len="sm" w="sm" type="none"/>
          </a:ln>
        </p:spPr>
      </p:cxnSp>
      <p:cxnSp>
        <p:nvCxnSpPr>
          <p:cNvPr id="863" name="Google Shape;863;p31"/>
          <p:cNvCxnSpPr/>
          <p:nvPr/>
        </p:nvCxnSpPr>
        <p:spPr>
          <a:xfrm>
            <a:off x="4165316" y="2945490"/>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864" name="Google Shape;864;p31"/>
          <p:cNvCxnSpPr/>
          <p:nvPr/>
        </p:nvCxnSpPr>
        <p:spPr>
          <a:xfrm rot="10800000">
            <a:off x="4165316" y="3318368"/>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865" name="Google Shape;865;p31"/>
          <p:cNvCxnSpPr/>
          <p:nvPr/>
        </p:nvCxnSpPr>
        <p:spPr>
          <a:xfrm flipH="1" rot="10800000">
            <a:off x="5491390" y="3945136"/>
            <a:ext cx="540327" cy="915562"/>
          </a:xfrm>
          <a:prstGeom prst="straightConnector1">
            <a:avLst/>
          </a:prstGeom>
          <a:noFill/>
          <a:ln cap="flat" cmpd="sng" w="9525">
            <a:solidFill>
              <a:schemeClr val="dk1"/>
            </a:solidFill>
            <a:prstDash val="solid"/>
            <a:miter lim="800000"/>
            <a:headEnd len="sm" w="sm" type="none"/>
            <a:tailEnd len="sm" w="sm" type="none"/>
          </a:ln>
        </p:spPr>
      </p:cxnSp>
      <p:sp>
        <p:nvSpPr>
          <p:cNvPr id="866" name="Google Shape;866;p31"/>
          <p:cNvSpPr txBox="1"/>
          <p:nvPr/>
        </p:nvSpPr>
        <p:spPr>
          <a:xfrm>
            <a:off x="4011125" y="2461597"/>
            <a:ext cx="124395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촬영한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사진</a:t>
            </a:r>
            <a:endParaRPr/>
          </a:p>
        </p:txBody>
      </p:sp>
      <p:sp>
        <p:nvSpPr>
          <p:cNvPr id="867" name="Google Shape;867;p31"/>
          <p:cNvSpPr txBox="1"/>
          <p:nvPr/>
        </p:nvSpPr>
        <p:spPr>
          <a:xfrm>
            <a:off x="4052859" y="3394106"/>
            <a:ext cx="12999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검색한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정보</a:t>
            </a:r>
            <a:endParaRPr/>
          </a:p>
        </p:txBody>
      </p:sp>
      <p:pic>
        <p:nvPicPr>
          <p:cNvPr id="868" name="Google Shape;868;p31"/>
          <p:cNvPicPr preferRelativeResize="0"/>
          <p:nvPr/>
        </p:nvPicPr>
        <p:blipFill rotWithShape="1">
          <a:blip r:embed="rId9">
            <a:alphaModFix/>
          </a:blip>
          <a:srcRect b="0" l="0" r="0" t="0"/>
          <a:stretch/>
        </p:blipFill>
        <p:spPr>
          <a:xfrm>
            <a:off x="2550278" y="5281425"/>
            <a:ext cx="724213" cy="650490"/>
          </a:xfrm>
          <a:prstGeom prst="rect">
            <a:avLst/>
          </a:prstGeom>
          <a:noFill/>
          <a:ln>
            <a:noFill/>
          </a:ln>
        </p:spPr>
      </p:pic>
      <p:pic>
        <p:nvPicPr>
          <p:cNvPr id="869" name="Google Shape;869;p31"/>
          <p:cNvPicPr preferRelativeResize="0"/>
          <p:nvPr/>
        </p:nvPicPr>
        <p:blipFill rotWithShape="1">
          <a:blip r:embed="rId10">
            <a:alphaModFix/>
          </a:blip>
          <a:srcRect b="0" l="0" r="0" t="0"/>
          <a:stretch/>
        </p:blipFill>
        <p:spPr>
          <a:xfrm>
            <a:off x="7017041" y="5267533"/>
            <a:ext cx="1011678" cy="1082495"/>
          </a:xfrm>
          <a:prstGeom prst="rect">
            <a:avLst/>
          </a:prstGeom>
          <a:noFill/>
          <a:ln>
            <a:noFill/>
          </a:ln>
        </p:spPr>
      </p:pic>
      <p:cxnSp>
        <p:nvCxnSpPr>
          <p:cNvPr id="870" name="Google Shape;870;p31"/>
          <p:cNvCxnSpPr/>
          <p:nvPr/>
        </p:nvCxnSpPr>
        <p:spPr>
          <a:xfrm>
            <a:off x="7671863" y="2970671"/>
            <a:ext cx="1497167" cy="0"/>
          </a:xfrm>
          <a:prstGeom prst="straightConnector1">
            <a:avLst/>
          </a:prstGeom>
          <a:noFill/>
          <a:ln cap="flat" cmpd="sng" w="9525">
            <a:solidFill>
              <a:schemeClr val="dk1"/>
            </a:solidFill>
            <a:prstDash val="solid"/>
            <a:miter lim="800000"/>
            <a:headEnd len="sm" w="sm" type="none"/>
            <a:tailEnd len="med" w="med" type="triangle"/>
          </a:ln>
        </p:spPr>
      </p:cxnSp>
      <p:cxnSp>
        <p:nvCxnSpPr>
          <p:cNvPr id="871" name="Google Shape;871;p31"/>
          <p:cNvCxnSpPr/>
          <p:nvPr/>
        </p:nvCxnSpPr>
        <p:spPr>
          <a:xfrm rot="10800000">
            <a:off x="7697634" y="3353057"/>
            <a:ext cx="1425205" cy="0"/>
          </a:xfrm>
          <a:prstGeom prst="straightConnector1">
            <a:avLst/>
          </a:prstGeom>
          <a:noFill/>
          <a:ln cap="flat" cmpd="sng" w="9525">
            <a:solidFill>
              <a:schemeClr val="dk1"/>
            </a:solidFill>
            <a:prstDash val="solid"/>
            <a:miter lim="800000"/>
            <a:headEnd len="sm" w="sm" type="none"/>
            <a:tailEnd len="med" w="med" type="triangle"/>
          </a:ln>
        </p:spPr>
      </p:cxnSp>
      <p:sp>
        <p:nvSpPr>
          <p:cNvPr id="872" name="Google Shape;872;p31"/>
          <p:cNvSpPr txBox="1"/>
          <p:nvPr/>
        </p:nvSpPr>
        <p:spPr>
          <a:xfrm>
            <a:off x="7676896" y="2640457"/>
            <a:ext cx="151518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이미지 2개 입력</a:t>
            </a:r>
            <a:endParaRPr/>
          </a:p>
        </p:txBody>
      </p:sp>
      <p:sp>
        <p:nvSpPr>
          <p:cNvPr id="873" name="Google Shape;873;p31"/>
          <p:cNvSpPr txBox="1"/>
          <p:nvPr/>
        </p:nvSpPr>
        <p:spPr>
          <a:xfrm>
            <a:off x="7723350" y="3414395"/>
            <a:ext cx="137377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고유번호 출력</a:t>
            </a:r>
            <a:endParaRPr/>
          </a:p>
        </p:txBody>
      </p:sp>
      <p:sp>
        <p:nvSpPr>
          <p:cNvPr id="874" name="Google Shape;874;p31"/>
          <p:cNvSpPr txBox="1"/>
          <p:nvPr/>
        </p:nvSpPr>
        <p:spPr>
          <a:xfrm>
            <a:off x="5360183" y="5240375"/>
            <a:ext cx="120971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회원정보,</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알약 기본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고유번호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이름</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제형</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분류명 등</a:t>
            </a:r>
            <a:endParaRPr/>
          </a:p>
        </p:txBody>
      </p:sp>
      <p:sp>
        <p:nvSpPr>
          <p:cNvPr id="875" name="Google Shape;875;p31"/>
          <p:cNvSpPr txBox="1"/>
          <p:nvPr/>
        </p:nvSpPr>
        <p:spPr>
          <a:xfrm>
            <a:off x="8066132" y="5281425"/>
            <a:ext cx="120971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상세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복용법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부작용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효능 등</a:t>
            </a:r>
            <a:endParaRPr/>
          </a:p>
        </p:txBody>
      </p:sp>
      <p:cxnSp>
        <p:nvCxnSpPr>
          <p:cNvPr id="876" name="Google Shape;876;p31"/>
          <p:cNvCxnSpPr/>
          <p:nvPr/>
        </p:nvCxnSpPr>
        <p:spPr>
          <a:xfrm rot="10800000">
            <a:off x="6940007" y="3937108"/>
            <a:ext cx="540327" cy="915562"/>
          </a:xfrm>
          <a:prstGeom prst="straightConnector1">
            <a:avLst/>
          </a:prstGeom>
          <a:noFill/>
          <a:ln cap="flat" cmpd="sng" w="9525">
            <a:solidFill>
              <a:schemeClr val="dk1"/>
            </a:solidFill>
            <a:prstDash val="solid"/>
            <a:miter lim="800000"/>
            <a:headEnd len="sm" w="sm" type="none"/>
            <a:tailEnd len="sm" w="sm" type="none"/>
          </a:ln>
        </p:spPr>
      </p:cxnSp>
      <p:pic>
        <p:nvPicPr>
          <p:cNvPr id="877" name="Google Shape;877;p31"/>
          <p:cNvPicPr preferRelativeResize="0"/>
          <p:nvPr/>
        </p:nvPicPr>
        <p:blipFill rotWithShape="1">
          <a:blip r:embed="rId11">
            <a:alphaModFix/>
          </a:blip>
          <a:srcRect b="0" l="0" r="0" t="0"/>
          <a:stretch/>
        </p:blipFill>
        <p:spPr>
          <a:xfrm>
            <a:off x="9495166" y="3191152"/>
            <a:ext cx="1724662" cy="507254"/>
          </a:xfrm>
          <a:prstGeom prst="rect">
            <a:avLst/>
          </a:prstGeom>
          <a:noFill/>
          <a:ln>
            <a:noFill/>
          </a:ln>
        </p:spPr>
      </p:pic>
      <p:sp>
        <p:nvSpPr>
          <p:cNvPr id="878" name="Google Shape;878;p31"/>
          <p:cNvSpPr txBox="1"/>
          <p:nvPr/>
        </p:nvSpPr>
        <p:spPr>
          <a:xfrm>
            <a:off x="379394" y="203501"/>
            <a:ext cx="329922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프로젝트 구성도</a:t>
            </a:r>
            <a:endParaRPr sz="1800">
              <a:solidFill>
                <a:srgbClr val="CC3700"/>
              </a:solidFill>
              <a:latin typeface="Do Hyeon"/>
              <a:ea typeface="Do Hyeon"/>
              <a:cs typeface="Do Hyeon"/>
              <a:sym typeface="Do Hyeon"/>
            </a:endParaRPr>
          </a:p>
        </p:txBody>
      </p:sp>
      <p:grpSp>
        <p:nvGrpSpPr>
          <p:cNvPr id="879" name="Google Shape;879;p31"/>
          <p:cNvGrpSpPr/>
          <p:nvPr/>
        </p:nvGrpSpPr>
        <p:grpSpPr>
          <a:xfrm>
            <a:off x="2076686" y="1442692"/>
            <a:ext cx="1703004" cy="3595230"/>
            <a:chOff x="2076686" y="1442692"/>
            <a:chExt cx="1703004" cy="3595230"/>
          </a:xfrm>
        </p:grpSpPr>
        <p:pic>
          <p:nvPicPr>
            <p:cNvPr descr="텍스트이(가) 표시된 사진&#10;&#10;자동 생성된 설명" id="880" name="Google Shape;880;p31"/>
            <p:cNvPicPr preferRelativeResize="0"/>
            <p:nvPr/>
          </p:nvPicPr>
          <p:blipFill rotWithShape="1">
            <a:blip r:embed="rId12">
              <a:alphaModFix/>
            </a:blip>
            <a:srcRect b="0" l="0" r="0" t="0"/>
            <a:stretch/>
          </p:blipFill>
          <p:spPr>
            <a:xfrm>
              <a:off x="2076686" y="1442692"/>
              <a:ext cx="1703004" cy="3595230"/>
            </a:xfrm>
            <a:prstGeom prst="rect">
              <a:avLst/>
            </a:prstGeom>
            <a:noFill/>
            <a:ln>
              <a:noFill/>
            </a:ln>
            <a:effectLst>
              <a:outerShdw blurRad="88900" rotWithShape="0" algn="ctr">
                <a:srgbClr val="000000">
                  <a:alpha val="12941"/>
                </a:srgbClr>
              </a:outerShdw>
            </a:effectLst>
          </p:spPr>
        </p:pic>
        <p:pic>
          <p:nvPicPr>
            <p:cNvPr id="881" name="Google Shape;881;p31"/>
            <p:cNvPicPr preferRelativeResize="0"/>
            <p:nvPr/>
          </p:nvPicPr>
          <p:blipFill rotWithShape="1">
            <a:blip r:embed="rId13">
              <a:alphaModFix/>
            </a:blip>
            <a:srcRect b="0" l="0" r="0" t="0"/>
            <a:stretch/>
          </p:blipFill>
          <p:spPr>
            <a:xfrm>
              <a:off x="2587198" y="4091126"/>
              <a:ext cx="753366" cy="218985"/>
            </a:xfrm>
            <a:prstGeom prst="rect">
              <a:avLst/>
            </a:prstGeom>
            <a:noFill/>
            <a:ln>
              <a:noFill/>
            </a:ln>
          </p:spPr>
        </p:pic>
      </p:grpSp>
      <p:pic>
        <p:nvPicPr>
          <p:cNvPr id="882" name="Google Shape;882;p31"/>
          <p:cNvPicPr preferRelativeResize="0"/>
          <p:nvPr/>
        </p:nvPicPr>
        <p:blipFill rotWithShape="1">
          <a:blip r:embed="rId10">
            <a:alphaModFix/>
          </a:blip>
          <a:srcRect b="0" l="0" r="0" t="0"/>
          <a:stretch/>
        </p:blipFill>
        <p:spPr>
          <a:xfrm>
            <a:off x="1068475" y="2485437"/>
            <a:ext cx="1509971" cy="161566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7" name="Shape 887"/>
        <p:cNvGrpSpPr/>
        <p:nvPr/>
      </p:nvGrpSpPr>
      <p:grpSpPr>
        <a:xfrm>
          <a:off x="0" y="0"/>
          <a:ext cx="0" cy="0"/>
          <a:chOff x="0" y="0"/>
          <a:chExt cx="0" cy="0"/>
        </a:xfrm>
      </p:grpSpPr>
      <p:pic>
        <p:nvPicPr>
          <p:cNvPr id="888" name="Google Shape;888;p32"/>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889" name="Google Shape;889;p32"/>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90" name="Google Shape;890;p32"/>
          <p:cNvPicPr preferRelativeResize="0"/>
          <p:nvPr/>
        </p:nvPicPr>
        <p:blipFill rotWithShape="1">
          <a:blip r:embed="rId4">
            <a:alphaModFix/>
          </a:blip>
          <a:srcRect b="0" l="0" r="0" t="0"/>
          <a:stretch/>
        </p:blipFill>
        <p:spPr>
          <a:xfrm>
            <a:off x="807236" y="3123557"/>
            <a:ext cx="610887" cy="610887"/>
          </a:xfrm>
          <a:prstGeom prst="rect">
            <a:avLst/>
          </a:prstGeom>
          <a:noFill/>
          <a:ln>
            <a:noFill/>
          </a:ln>
        </p:spPr>
      </p:pic>
      <p:sp>
        <p:nvSpPr>
          <p:cNvPr id="891" name="Google Shape;891;p32"/>
          <p:cNvSpPr/>
          <p:nvPr/>
        </p:nvSpPr>
        <p:spPr>
          <a:xfrm>
            <a:off x="5235683" y="2663791"/>
            <a:ext cx="2536257" cy="153041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892" name="Google Shape;892;p32"/>
          <p:cNvPicPr preferRelativeResize="0"/>
          <p:nvPr/>
        </p:nvPicPr>
        <p:blipFill rotWithShape="1">
          <a:blip r:embed="rId5">
            <a:alphaModFix/>
          </a:blip>
          <a:srcRect b="0" l="0" r="0" t="0"/>
          <a:stretch/>
        </p:blipFill>
        <p:spPr>
          <a:xfrm>
            <a:off x="5401477" y="2925939"/>
            <a:ext cx="704932" cy="704932"/>
          </a:xfrm>
          <a:prstGeom prst="rect">
            <a:avLst/>
          </a:prstGeom>
          <a:noFill/>
          <a:ln>
            <a:noFill/>
          </a:ln>
        </p:spPr>
      </p:pic>
      <p:pic>
        <p:nvPicPr>
          <p:cNvPr id="893" name="Google Shape;893;p32"/>
          <p:cNvPicPr preferRelativeResize="0"/>
          <p:nvPr/>
        </p:nvPicPr>
        <p:blipFill rotWithShape="1">
          <a:blip r:embed="rId6">
            <a:alphaModFix/>
          </a:blip>
          <a:srcRect b="0" l="0" r="0" t="0"/>
          <a:stretch/>
        </p:blipFill>
        <p:spPr>
          <a:xfrm>
            <a:off x="6458875" y="2952321"/>
            <a:ext cx="1294047" cy="791431"/>
          </a:xfrm>
          <a:prstGeom prst="rect">
            <a:avLst/>
          </a:prstGeom>
          <a:noFill/>
          <a:ln>
            <a:noFill/>
          </a:ln>
        </p:spPr>
      </p:pic>
      <p:sp>
        <p:nvSpPr>
          <p:cNvPr id="894" name="Google Shape;894;p32"/>
          <p:cNvSpPr/>
          <p:nvPr/>
        </p:nvSpPr>
        <p:spPr>
          <a:xfrm>
            <a:off x="6127824" y="3208906"/>
            <a:ext cx="288758" cy="278259"/>
          </a:xfrm>
          <a:prstGeom prst="mathPlus">
            <a:avLst>
              <a:gd fmla="val 23520" name="adj1"/>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95" name="Google Shape;895;p32"/>
          <p:cNvSpPr txBox="1"/>
          <p:nvPr/>
        </p:nvSpPr>
        <p:spPr>
          <a:xfrm>
            <a:off x="5793822" y="3794958"/>
            <a:ext cx="14199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API Server</a:t>
            </a:r>
            <a:endParaRPr sz="1800">
              <a:solidFill>
                <a:schemeClr val="dk1"/>
              </a:solidFill>
              <a:latin typeface="Arial"/>
              <a:ea typeface="Arial"/>
              <a:cs typeface="Arial"/>
              <a:sym typeface="Arial"/>
            </a:endParaRPr>
          </a:p>
        </p:txBody>
      </p:sp>
      <p:pic>
        <p:nvPicPr>
          <p:cNvPr id="896" name="Google Shape;896;p32"/>
          <p:cNvPicPr preferRelativeResize="0"/>
          <p:nvPr/>
        </p:nvPicPr>
        <p:blipFill rotWithShape="1">
          <a:blip r:embed="rId7">
            <a:alphaModFix/>
          </a:blip>
          <a:srcRect b="0" l="0" r="0" t="0"/>
          <a:stretch/>
        </p:blipFill>
        <p:spPr>
          <a:xfrm>
            <a:off x="5953898" y="4327347"/>
            <a:ext cx="1009954" cy="936335"/>
          </a:xfrm>
          <a:prstGeom prst="rect">
            <a:avLst/>
          </a:prstGeom>
          <a:noFill/>
          <a:ln>
            <a:noFill/>
          </a:ln>
        </p:spPr>
      </p:pic>
      <p:sp>
        <p:nvSpPr>
          <p:cNvPr id="897" name="Google Shape;897;p32"/>
          <p:cNvSpPr/>
          <p:nvPr/>
        </p:nvSpPr>
        <p:spPr>
          <a:xfrm>
            <a:off x="1994494" y="1444248"/>
            <a:ext cx="2536257" cy="3969505"/>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98" name="Google Shape;898;p32"/>
          <p:cNvSpPr/>
          <p:nvPr/>
        </p:nvSpPr>
        <p:spPr>
          <a:xfrm>
            <a:off x="8331153" y="980430"/>
            <a:ext cx="2536257" cy="153041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99" name="Google Shape;899;p32"/>
          <p:cNvSpPr/>
          <p:nvPr/>
        </p:nvSpPr>
        <p:spPr>
          <a:xfrm>
            <a:off x="8316715" y="4347155"/>
            <a:ext cx="2536257" cy="153041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00" name="Google Shape;900;p32"/>
          <p:cNvSpPr/>
          <p:nvPr/>
        </p:nvSpPr>
        <p:spPr>
          <a:xfrm>
            <a:off x="8331152" y="2663790"/>
            <a:ext cx="2536257" cy="153041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01" name="Google Shape;901;p32"/>
          <p:cNvSpPr txBox="1"/>
          <p:nvPr/>
        </p:nvSpPr>
        <p:spPr>
          <a:xfrm>
            <a:off x="2541287" y="1002352"/>
            <a:ext cx="13195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Application</a:t>
            </a:r>
            <a:endParaRPr sz="1800">
              <a:solidFill>
                <a:schemeClr val="dk1"/>
              </a:solidFill>
              <a:latin typeface="Arial"/>
              <a:ea typeface="Arial"/>
              <a:cs typeface="Arial"/>
              <a:sym typeface="Arial"/>
            </a:endParaRPr>
          </a:p>
        </p:txBody>
      </p:sp>
      <p:pic>
        <p:nvPicPr>
          <p:cNvPr id="902" name="Google Shape;902;p32"/>
          <p:cNvPicPr preferRelativeResize="0"/>
          <p:nvPr/>
        </p:nvPicPr>
        <p:blipFill rotWithShape="1">
          <a:blip r:embed="rId8">
            <a:alphaModFix/>
          </a:blip>
          <a:srcRect b="0" l="0" r="0" t="0"/>
          <a:stretch/>
        </p:blipFill>
        <p:spPr>
          <a:xfrm>
            <a:off x="9075820" y="1161930"/>
            <a:ext cx="855845" cy="855845"/>
          </a:xfrm>
          <a:prstGeom prst="rect">
            <a:avLst/>
          </a:prstGeom>
          <a:noFill/>
          <a:ln>
            <a:noFill/>
          </a:ln>
        </p:spPr>
      </p:pic>
      <p:sp>
        <p:nvSpPr>
          <p:cNvPr id="903" name="Google Shape;903;p32"/>
          <p:cNvSpPr txBox="1"/>
          <p:nvPr/>
        </p:nvSpPr>
        <p:spPr>
          <a:xfrm>
            <a:off x="8989123" y="2049217"/>
            <a:ext cx="1191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Database</a:t>
            </a:r>
            <a:endParaRPr sz="1800">
              <a:solidFill>
                <a:schemeClr val="dk1"/>
              </a:solidFill>
              <a:latin typeface="Arial"/>
              <a:ea typeface="Arial"/>
              <a:cs typeface="Arial"/>
              <a:sym typeface="Arial"/>
            </a:endParaRPr>
          </a:p>
        </p:txBody>
      </p:sp>
      <p:pic>
        <p:nvPicPr>
          <p:cNvPr id="904" name="Google Shape;904;p32"/>
          <p:cNvPicPr preferRelativeResize="0"/>
          <p:nvPr/>
        </p:nvPicPr>
        <p:blipFill rotWithShape="1">
          <a:blip r:embed="rId9">
            <a:alphaModFix/>
          </a:blip>
          <a:srcRect b="0" l="0" r="0" t="0"/>
          <a:stretch/>
        </p:blipFill>
        <p:spPr>
          <a:xfrm>
            <a:off x="8604334" y="2770912"/>
            <a:ext cx="2011279" cy="583270"/>
          </a:xfrm>
          <a:prstGeom prst="rect">
            <a:avLst/>
          </a:prstGeom>
          <a:noFill/>
          <a:ln>
            <a:noFill/>
          </a:ln>
        </p:spPr>
      </p:pic>
      <p:sp>
        <p:nvSpPr>
          <p:cNvPr id="905" name="Google Shape;905;p32"/>
          <p:cNvSpPr txBox="1"/>
          <p:nvPr/>
        </p:nvSpPr>
        <p:spPr>
          <a:xfrm>
            <a:off x="9399755" y="3764329"/>
            <a:ext cx="3990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AI</a:t>
            </a:r>
            <a:endParaRPr sz="1800">
              <a:solidFill>
                <a:schemeClr val="dk1"/>
              </a:solidFill>
              <a:latin typeface="Arial"/>
              <a:ea typeface="Arial"/>
              <a:cs typeface="Arial"/>
              <a:sym typeface="Arial"/>
            </a:endParaRPr>
          </a:p>
        </p:txBody>
      </p:sp>
      <p:pic>
        <p:nvPicPr>
          <p:cNvPr descr="공공데이터포털 (@koreadataportal) | Twitter" id="906" name="Google Shape;906;p32"/>
          <p:cNvPicPr preferRelativeResize="0"/>
          <p:nvPr/>
        </p:nvPicPr>
        <p:blipFill rotWithShape="1">
          <a:blip r:embed="rId10">
            <a:alphaModFix/>
          </a:blip>
          <a:srcRect b="0" l="0" r="0" t="0"/>
          <a:stretch/>
        </p:blipFill>
        <p:spPr>
          <a:xfrm>
            <a:off x="9020699" y="4450680"/>
            <a:ext cx="966085" cy="966085"/>
          </a:xfrm>
          <a:prstGeom prst="rect">
            <a:avLst/>
          </a:prstGeom>
          <a:noFill/>
          <a:ln>
            <a:noFill/>
          </a:ln>
        </p:spPr>
      </p:pic>
      <p:sp>
        <p:nvSpPr>
          <p:cNvPr id="907" name="Google Shape;907;p32"/>
          <p:cNvSpPr txBox="1"/>
          <p:nvPr/>
        </p:nvSpPr>
        <p:spPr>
          <a:xfrm>
            <a:off x="8920310" y="5438488"/>
            <a:ext cx="11668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Open API</a:t>
            </a:r>
            <a:endParaRPr sz="1800">
              <a:solidFill>
                <a:schemeClr val="dk1"/>
              </a:solidFill>
              <a:latin typeface="Arial"/>
              <a:ea typeface="Arial"/>
              <a:cs typeface="Arial"/>
              <a:sym typeface="Arial"/>
            </a:endParaRPr>
          </a:p>
        </p:txBody>
      </p:sp>
      <p:cxnSp>
        <p:nvCxnSpPr>
          <p:cNvPr id="908" name="Google Shape;908;p32"/>
          <p:cNvCxnSpPr>
            <a:stCxn id="890" idx="3"/>
            <a:endCxn id="897" idx="1"/>
          </p:cNvCxnSpPr>
          <p:nvPr/>
        </p:nvCxnSpPr>
        <p:spPr>
          <a:xfrm>
            <a:off x="1418123" y="3429001"/>
            <a:ext cx="576300" cy="0"/>
          </a:xfrm>
          <a:prstGeom prst="straightConnector1">
            <a:avLst/>
          </a:prstGeom>
          <a:noFill/>
          <a:ln cap="flat" cmpd="sng" w="9525">
            <a:solidFill>
              <a:schemeClr val="dk1"/>
            </a:solidFill>
            <a:prstDash val="solid"/>
            <a:miter lim="800000"/>
            <a:headEnd len="sm" w="sm" type="none"/>
            <a:tailEnd len="sm" w="sm" type="none"/>
          </a:ln>
        </p:spPr>
      </p:cxnSp>
      <p:cxnSp>
        <p:nvCxnSpPr>
          <p:cNvPr id="909" name="Google Shape;909;p32"/>
          <p:cNvCxnSpPr/>
          <p:nvPr/>
        </p:nvCxnSpPr>
        <p:spPr>
          <a:xfrm>
            <a:off x="4530751" y="3194468"/>
            <a:ext cx="704932" cy="0"/>
          </a:xfrm>
          <a:prstGeom prst="straightConnector1">
            <a:avLst/>
          </a:prstGeom>
          <a:noFill/>
          <a:ln cap="flat" cmpd="sng" w="9525">
            <a:solidFill>
              <a:schemeClr val="dk1"/>
            </a:solidFill>
            <a:prstDash val="solid"/>
            <a:miter lim="800000"/>
            <a:headEnd len="sm" w="sm" type="none"/>
            <a:tailEnd len="med" w="med" type="triangle"/>
          </a:ln>
        </p:spPr>
      </p:cxnSp>
      <p:cxnSp>
        <p:nvCxnSpPr>
          <p:cNvPr id="910" name="Google Shape;910;p32"/>
          <p:cNvCxnSpPr/>
          <p:nvPr/>
        </p:nvCxnSpPr>
        <p:spPr>
          <a:xfrm rot="10800000">
            <a:off x="4530751" y="3567346"/>
            <a:ext cx="704932" cy="0"/>
          </a:xfrm>
          <a:prstGeom prst="straightConnector1">
            <a:avLst/>
          </a:prstGeom>
          <a:noFill/>
          <a:ln cap="flat" cmpd="sng" w="9525">
            <a:solidFill>
              <a:schemeClr val="dk1"/>
            </a:solidFill>
            <a:prstDash val="solid"/>
            <a:miter lim="800000"/>
            <a:headEnd len="sm" w="sm" type="none"/>
            <a:tailEnd len="med" w="med" type="triangle"/>
          </a:ln>
        </p:spPr>
      </p:cxnSp>
      <p:cxnSp>
        <p:nvCxnSpPr>
          <p:cNvPr id="911" name="Google Shape;911;p32"/>
          <p:cNvCxnSpPr/>
          <p:nvPr/>
        </p:nvCxnSpPr>
        <p:spPr>
          <a:xfrm flipH="1" rot="10800000">
            <a:off x="7698606" y="2418549"/>
            <a:ext cx="688282" cy="310214"/>
          </a:xfrm>
          <a:prstGeom prst="straightConnector1">
            <a:avLst/>
          </a:prstGeom>
          <a:noFill/>
          <a:ln cap="flat" cmpd="sng" w="9525">
            <a:solidFill>
              <a:schemeClr val="dk1"/>
            </a:solidFill>
            <a:prstDash val="solid"/>
            <a:miter lim="800000"/>
            <a:headEnd len="sm" w="sm" type="none"/>
            <a:tailEnd len="sm" w="sm" type="none"/>
          </a:ln>
        </p:spPr>
      </p:cxnSp>
      <p:cxnSp>
        <p:nvCxnSpPr>
          <p:cNvPr id="912" name="Google Shape;912;p32"/>
          <p:cNvCxnSpPr>
            <a:stCxn id="891" idx="3"/>
            <a:endCxn id="900" idx="1"/>
          </p:cNvCxnSpPr>
          <p:nvPr/>
        </p:nvCxnSpPr>
        <p:spPr>
          <a:xfrm>
            <a:off x="7771940" y="3428999"/>
            <a:ext cx="559200" cy="0"/>
          </a:xfrm>
          <a:prstGeom prst="straightConnector1">
            <a:avLst/>
          </a:prstGeom>
          <a:noFill/>
          <a:ln cap="flat" cmpd="sng" w="9525">
            <a:solidFill>
              <a:schemeClr val="dk1"/>
            </a:solidFill>
            <a:prstDash val="solid"/>
            <a:miter lim="800000"/>
            <a:headEnd len="sm" w="sm" type="none"/>
            <a:tailEnd len="sm" w="sm" type="none"/>
          </a:ln>
        </p:spPr>
      </p:cxnSp>
      <p:cxnSp>
        <p:nvCxnSpPr>
          <p:cNvPr id="913" name="Google Shape;913;p32"/>
          <p:cNvCxnSpPr/>
          <p:nvPr/>
        </p:nvCxnSpPr>
        <p:spPr>
          <a:xfrm>
            <a:off x="7698606" y="4129239"/>
            <a:ext cx="656855" cy="353498"/>
          </a:xfrm>
          <a:prstGeom prst="straightConnector1">
            <a:avLst/>
          </a:prstGeom>
          <a:noFill/>
          <a:ln cap="flat" cmpd="sng" w="9525">
            <a:solidFill>
              <a:schemeClr val="dk1"/>
            </a:solidFill>
            <a:prstDash val="solid"/>
            <a:miter lim="800000"/>
            <a:headEnd len="sm" w="sm" type="none"/>
            <a:tailEnd len="sm" w="sm" type="none"/>
          </a:ln>
        </p:spPr>
      </p:cxnSp>
      <p:sp>
        <p:nvSpPr>
          <p:cNvPr id="914" name="Google Shape;914;p32"/>
          <p:cNvSpPr txBox="1"/>
          <p:nvPr/>
        </p:nvSpPr>
        <p:spPr>
          <a:xfrm>
            <a:off x="4542404" y="2898399"/>
            <a:ext cx="716836"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000">
                <a:solidFill>
                  <a:schemeClr val="dk1"/>
                </a:solidFill>
                <a:latin typeface="Arial"/>
                <a:ea typeface="Arial"/>
                <a:cs typeface="Arial"/>
                <a:sym typeface="Arial"/>
              </a:rPr>
              <a:t>Request</a:t>
            </a:r>
            <a:endParaRPr sz="1000">
              <a:solidFill>
                <a:schemeClr val="dk1"/>
              </a:solidFill>
              <a:latin typeface="Arial"/>
              <a:ea typeface="Arial"/>
              <a:cs typeface="Arial"/>
              <a:sym typeface="Arial"/>
            </a:endParaRPr>
          </a:p>
        </p:txBody>
      </p:sp>
      <p:sp>
        <p:nvSpPr>
          <p:cNvPr id="915" name="Google Shape;915;p32"/>
          <p:cNvSpPr txBox="1"/>
          <p:nvPr/>
        </p:nvSpPr>
        <p:spPr>
          <a:xfrm>
            <a:off x="4521020" y="3602035"/>
            <a:ext cx="1044341"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000">
                <a:solidFill>
                  <a:schemeClr val="dk1"/>
                </a:solidFill>
                <a:latin typeface="Arial"/>
                <a:ea typeface="Arial"/>
                <a:cs typeface="Arial"/>
                <a:sym typeface="Arial"/>
              </a:rPr>
              <a:t>Response</a:t>
            </a:r>
            <a:endParaRPr sz="1000">
              <a:solidFill>
                <a:schemeClr val="dk1"/>
              </a:solidFill>
              <a:latin typeface="Arial"/>
              <a:ea typeface="Arial"/>
              <a:cs typeface="Arial"/>
              <a:sym typeface="Arial"/>
            </a:endParaRPr>
          </a:p>
        </p:txBody>
      </p:sp>
      <p:sp>
        <p:nvSpPr>
          <p:cNvPr id="916" name="Google Shape;916;p32"/>
          <p:cNvSpPr txBox="1"/>
          <p:nvPr/>
        </p:nvSpPr>
        <p:spPr>
          <a:xfrm>
            <a:off x="441801" y="260183"/>
            <a:ext cx="30434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181818"/>
                </a:solidFill>
                <a:latin typeface="Do Hyeon"/>
                <a:ea typeface="Do Hyeon"/>
                <a:cs typeface="Do Hyeon"/>
                <a:sym typeface="Do Hyeon"/>
              </a:rPr>
              <a:t>프로젝트 구성도</a:t>
            </a:r>
            <a:endParaRPr/>
          </a:p>
        </p:txBody>
      </p:sp>
      <p:pic>
        <p:nvPicPr>
          <p:cNvPr id="917" name="Google Shape;917;p32"/>
          <p:cNvPicPr preferRelativeResize="0"/>
          <p:nvPr/>
        </p:nvPicPr>
        <p:blipFill rotWithShape="1">
          <a:blip r:embed="rId11">
            <a:alphaModFix/>
          </a:blip>
          <a:srcRect b="0" l="0" r="0" t="0"/>
          <a:stretch/>
        </p:blipFill>
        <p:spPr>
          <a:xfrm>
            <a:off x="2937741" y="5530403"/>
            <a:ext cx="724213" cy="650490"/>
          </a:xfrm>
          <a:prstGeom prst="rect">
            <a:avLst/>
          </a:prstGeom>
          <a:noFill/>
          <a:ln>
            <a:noFill/>
          </a:ln>
        </p:spPr>
      </p:pic>
      <p:pic>
        <p:nvPicPr>
          <p:cNvPr descr="텍스트이(가) 표시된 사진&#10;&#10;자동 생성된 설명" id="918" name="Google Shape;918;p32"/>
          <p:cNvPicPr preferRelativeResize="0"/>
          <p:nvPr/>
        </p:nvPicPr>
        <p:blipFill rotWithShape="1">
          <a:blip r:embed="rId12">
            <a:alphaModFix/>
          </a:blip>
          <a:srcRect b="0" l="0" r="0" t="0"/>
          <a:stretch/>
        </p:blipFill>
        <p:spPr>
          <a:xfrm>
            <a:off x="2442121" y="1668452"/>
            <a:ext cx="1703004" cy="3595230"/>
          </a:xfrm>
          <a:prstGeom prst="rect">
            <a:avLst/>
          </a:prstGeom>
          <a:noFill/>
          <a:ln>
            <a:noFill/>
          </a:ln>
          <a:effectLst>
            <a:outerShdw blurRad="88900" rotWithShape="0" algn="ctr">
              <a:srgbClr val="000000">
                <a:alpha val="12941"/>
              </a:srgbClr>
            </a:outerShdw>
          </a:effectLst>
        </p:spPr>
      </p:pic>
      <p:pic>
        <p:nvPicPr>
          <p:cNvPr id="919" name="Google Shape;919;p32"/>
          <p:cNvPicPr preferRelativeResize="0"/>
          <p:nvPr/>
        </p:nvPicPr>
        <p:blipFill rotWithShape="1">
          <a:blip r:embed="rId13">
            <a:alphaModFix/>
          </a:blip>
          <a:srcRect b="0" l="0" r="0" t="0"/>
          <a:stretch/>
        </p:blipFill>
        <p:spPr>
          <a:xfrm>
            <a:off x="10204394" y="4517796"/>
            <a:ext cx="1612017" cy="1724858"/>
          </a:xfrm>
          <a:prstGeom prst="rect">
            <a:avLst/>
          </a:prstGeom>
          <a:noFill/>
          <a:ln>
            <a:noFill/>
          </a:ln>
        </p:spPr>
      </p:pic>
      <p:sp>
        <p:nvSpPr>
          <p:cNvPr id="920" name="Google Shape;920;p32"/>
          <p:cNvSpPr txBox="1"/>
          <p:nvPr/>
        </p:nvSpPr>
        <p:spPr>
          <a:xfrm>
            <a:off x="10264196" y="1475650"/>
            <a:ext cx="19278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디비 스키마 사진</a:t>
            </a:r>
            <a:endParaRPr sz="1800">
              <a:solidFill>
                <a:schemeClr val="dk1"/>
              </a:solidFill>
              <a:latin typeface="Arial"/>
              <a:ea typeface="Arial"/>
              <a:cs typeface="Arial"/>
              <a:sym typeface="Arial"/>
            </a:endParaRPr>
          </a:p>
        </p:txBody>
      </p:sp>
      <p:sp>
        <p:nvSpPr>
          <p:cNvPr id="921" name="Google Shape;921;p32"/>
          <p:cNvSpPr txBox="1"/>
          <p:nvPr/>
        </p:nvSpPr>
        <p:spPr>
          <a:xfrm>
            <a:off x="7399150" y="279239"/>
            <a:ext cx="32164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흐름 잡기</a:t>
            </a:r>
            <a:endParaRPr sz="1800">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33"/>
          <p:cNvSpPr/>
          <p:nvPr/>
        </p:nvSpPr>
        <p:spPr>
          <a:xfrm>
            <a:off x="6874548" y="5162247"/>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928" name="Google Shape;928;p33"/>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929" name="Google Shape;929;p33"/>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30" name="Google Shape;930;p33"/>
          <p:cNvPicPr preferRelativeResize="0"/>
          <p:nvPr/>
        </p:nvPicPr>
        <p:blipFill rotWithShape="1">
          <a:blip r:embed="rId4">
            <a:alphaModFix/>
          </a:blip>
          <a:srcRect b="0" l="0" r="0" t="0"/>
          <a:stretch/>
        </p:blipFill>
        <p:spPr>
          <a:xfrm>
            <a:off x="441801" y="2897797"/>
            <a:ext cx="610887" cy="610887"/>
          </a:xfrm>
          <a:prstGeom prst="rect">
            <a:avLst/>
          </a:prstGeom>
          <a:noFill/>
          <a:ln>
            <a:noFill/>
          </a:ln>
        </p:spPr>
      </p:pic>
      <p:sp>
        <p:nvSpPr>
          <p:cNvPr id="931" name="Google Shape;931;p33"/>
          <p:cNvSpPr/>
          <p:nvPr/>
        </p:nvSpPr>
        <p:spPr>
          <a:xfrm>
            <a:off x="5135606" y="2414813"/>
            <a:ext cx="2536257"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932" name="Google Shape;932;p33"/>
          <p:cNvPicPr preferRelativeResize="0"/>
          <p:nvPr/>
        </p:nvPicPr>
        <p:blipFill rotWithShape="1">
          <a:blip r:embed="rId5">
            <a:alphaModFix/>
          </a:blip>
          <a:srcRect b="0" l="0" r="0" t="0"/>
          <a:stretch/>
        </p:blipFill>
        <p:spPr>
          <a:xfrm>
            <a:off x="5260109" y="2754055"/>
            <a:ext cx="704932" cy="704932"/>
          </a:xfrm>
          <a:prstGeom prst="rect">
            <a:avLst/>
          </a:prstGeom>
          <a:noFill/>
          <a:ln>
            <a:noFill/>
          </a:ln>
        </p:spPr>
      </p:pic>
      <p:pic>
        <p:nvPicPr>
          <p:cNvPr id="933" name="Google Shape;933;p33"/>
          <p:cNvPicPr preferRelativeResize="0"/>
          <p:nvPr/>
        </p:nvPicPr>
        <p:blipFill rotWithShape="1">
          <a:blip r:embed="rId6">
            <a:alphaModFix/>
          </a:blip>
          <a:srcRect b="0" l="0" r="0" t="0"/>
          <a:stretch/>
        </p:blipFill>
        <p:spPr>
          <a:xfrm>
            <a:off x="6317507" y="2780437"/>
            <a:ext cx="1294047" cy="791431"/>
          </a:xfrm>
          <a:prstGeom prst="rect">
            <a:avLst/>
          </a:prstGeom>
          <a:noFill/>
          <a:ln>
            <a:noFill/>
          </a:ln>
        </p:spPr>
      </p:pic>
      <p:sp>
        <p:nvSpPr>
          <p:cNvPr id="934" name="Google Shape;934;p33"/>
          <p:cNvSpPr/>
          <p:nvPr/>
        </p:nvSpPr>
        <p:spPr>
          <a:xfrm>
            <a:off x="5986456" y="3037022"/>
            <a:ext cx="288758" cy="278259"/>
          </a:xfrm>
          <a:prstGeom prst="mathPlus">
            <a:avLst>
              <a:gd fmla="val 23520" name="adj1"/>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35" name="Google Shape;935;p33"/>
          <p:cNvSpPr txBox="1"/>
          <p:nvPr/>
        </p:nvSpPr>
        <p:spPr>
          <a:xfrm>
            <a:off x="5666182" y="2029760"/>
            <a:ext cx="14199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API Server</a:t>
            </a:r>
            <a:endParaRPr sz="1800">
              <a:solidFill>
                <a:schemeClr val="dk1"/>
              </a:solidFill>
              <a:latin typeface="Arial"/>
              <a:ea typeface="Arial"/>
              <a:cs typeface="Arial"/>
              <a:sym typeface="Arial"/>
            </a:endParaRPr>
          </a:p>
        </p:txBody>
      </p:sp>
      <p:sp>
        <p:nvSpPr>
          <p:cNvPr id="936" name="Google Shape;936;p33"/>
          <p:cNvSpPr/>
          <p:nvPr/>
        </p:nvSpPr>
        <p:spPr>
          <a:xfrm>
            <a:off x="4196928" y="5168436"/>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37" name="Google Shape;937;p33"/>
          <p:cNvSpPr/>
          <p:nvPr/>
        </p:nvSpPr>
        <p:spPr>
          <a:xfrm>
            <a:off x="9183148" y="2384895"/>
            <a:ext cx="2285466"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938" name="Google Shape;938;p33"/>
          <p:cNvPicPr preferRelativeResize="0"/>
          <p:nvPr/>
        </p:nvPicPr>
        <p:blipFill rotWithShape="1">
          <a:blip r:embed="rId7">
            <a:alphaModFix/>
          </a:blip>
          <a:srcRect b="0" l="0" r="0" t="0"/>
          <a:stretch/>
        </p:blipFill>
        <p:spPr>
          <a:xfrm>
            <a:off x="4300743" y="5441053"/>
            <a:ext cx="855845" cy="855845"/>
          </a:xfrm>
          <a:prstGeom prst="rect">
            <a:avLst/>
          </a:prstGeom>
          <a:noFill/>
          <a:ln>
            <a:noFill/>
          </a:ln>
        </p:spPr>
      </p:pic>
      <p:sp>
        <p:nvSpPr>
          <p:cNvPr id="939" name="Google Shape;939;p33"/>
          <p:cNvSpPr txBox="1"/>
          <p:nvPr/>
        </p:nvSpPr>
        <p:spPr>
          <a:xfrm>
            <a:off x="4858599" y="4818661"/>
            <a:ext cx="1191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Database</a:t>
            </a:r>
            <a:endParaRPr sz="1800">
              <a:solidFill>
                <a:schemeClr val="dk1"/>
              </a:solidFill>
              <a:latin typeface="Arial"/>
              <a:ea typeface="Arial"/>
              <a:cs typeface="Arial"/>
              <a:sym typeface="Arial"/>
            </a:endParaRPr>
          </a:p>
        </p:txBody>
      </p:sp>
      <p:pic>
        <p:nvPicPr>
          <p:cNvPr id="940" name="Google Shape;940;p33"/>
          <p:cNvPicPr preferRelativeResize="0"/>
          <p:nvPr/>
        </p:nvPicPr>
        <p:blipFill rotWithShape="1">
          <a:blip r:embed="rId8">
            <a:alphaModFix/>
          </a:blip>
          <a:srcRect b="0" l="0" r="0" t="0"/>
          <a:stretch/>
        </p:blipFill>
        <p:spPr>
          <a:xfrm>
            <a:off x="9495166" y="2592736"/>
            <a:ext cx="1724662" cy="500151"/>
          </a:xfrm>
          <a:prstGeom prst="rect">
            <a:avLst/>
          </a:prstGeom>
          <a:noFill/>
          <a:ln>
            <a:noFill/>
          </a:ln>
        </p:spPr>
      </p:pic>
      <p:sp>
        <p:nvSpPr>
          <p:cNvPr id="941" name="Google Shape;941;p33"/>
          <p:cNvSpPr txBox="1"/>
          <p:nvPr/>
        </p:nvSpPr>
        <p:spPr>
          <a:xfrm>
            <a:off x="10104298" y="2018368"/>
            <a:ext cx="3990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AI</a:t>
            </a:r>
            <a:endParaRPr sz="1800">
              <a:solidFill>
                <a:schemeClr val="dk1"/>
              </a:solidFill>
              <a:latin typeface="Arial"/>
              <a:ea typeface="Arial"/>
              <a:cs typeface="Arial"/>
              <a:sym typeface="Arial"/>
            </a:endParaRPr>
          </a:p>
        </p:txBody>
      </p:sp>
      <p:sp>
        <p:nvSpPr>
          <p:cNvPr id="942" name="Google Shape;942;p33"/>
          <p:cNvSpPr txBox="1"/>
          <p:nvPr/>
        </p:nvSpPr>
        <p:spPr>
          <a:xfrm>
            <a:off x="6805509" y="4793046"/>
            <a:ext cx="2779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Open API (낱알식별목록)</a:t>
            </a:r>
            <a:endParaRPr sz="1800">
              <a:solidFill>
                <a:schemeClr val="dk1"/>
              </a:solidFill>
              <a:latin typeface="Arial"/>
              <a:ea typeface="Arial"/>
              <a:cs typeface="Arial"/>
              <a:sym typeface="Arial"/>
            </a:endParaRPr>
          </a:p>
        </p:txBody>
      </p:sp>
      <p:cxnSp>
        <p:nvCxnSpPr>
          <p:cNvPr id="943" name="Google Shape;943;p33"/>
          <p:cNvCxnSpPr>
            <a:stCxn id="930" idx="3"/>
            <a:endCxn id="944" idx="1"/>
          </p:cNvCxnSpPr>
          <p:nvPr/>
        </p:nvCxnSpPr>
        <p:spPr>
          <a:xfrm>
            <a:off x="1052688" y="3203241"/>
            <a:ext cx="576300" cy="0"/>
          </a:xfrm>
          <a:prstGeom prst="straightConnector1">
            <a:avLst/>
          </a:prstGeom>
          <a:noFill/>
          <a:ln cap="flat" cmpd="sng" w="9525">
            <a:solidFill>
              <a:schemeClr val="dk1"/>
            </a:solidFill>
            <a:prstDash val="solid"/>
            <a:miter lim="800000"/>
            <a:headEnd len="sm" w="sm" type="none"/>
            <a:tailEnd len="sm" w="sm" type="none"/>
          </a:ln>
        </p:spPr>
      </p:cxnSp>
      <p:cxnSp>
        <p:nvCxnSpPr>
          <p:cNvPr id="945" name="Google Shape;945;p33"/>
          <p:cNvCxnSpPr/>
          <p:nvPr/>
        </p:nvCxnSpPr>
        <p:spPr>
          <a:xfrm>
            <a:off x="4165316" y="2945490"/>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946" name="Google Shape;946;p33"/>
          <p:cNvCxnSpPr/>
          <p:nvPr/>
        </p:nvCxnSpPr>
        <p:spPr>
          <a:xfrm rot="10800000">
            <a:off x="4165316" y="3318368"/>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947" name="Google Shape;947;p33"/>
          <p:cNvCxnSpPr/>
          <p:nvPr/>
        </p:nvCxnSpPr>
        <p:spPr>
          <a:xfrm flipH="1" rot="10800000">
            <a:off x="5491390" y="3945136"/>
            <a:ext cx="540327" cy="915562"/>
          </a:xfrm>
          <a:prstGeom prst="straightConnector1">
            <a:avLst/>
          </a:prstGeom>
          <a:noFill/>
          <a:ln cap="flat" cmpd="sng" w="9525">
            <a:solidFill>
              <a:schemeClr val="dk1"/>
            </a:solidFill>
            <a:prstDash val="solid"/>
            <a:miter lim="800000"/>
            <a:headEnd len="sm" w="sm" type="none"/>
            <a:tailEnd len="sm" w="sm" type="none"/>
          </a:ln>
        </p:spPr>
      </p:cxnSp>
      <p:sp>
        <p:nvSpPr>
          <p:cNvPr id="948" name="Google Shape;948;p33"/>
          <p:cNvSpPr txBox="1"/>
          <p:nvPr/>
        </p:nvSpPr>
        <p:spPr>
          <a:xfrm>
            <a:off x="4011125" y="2461597"/>
            <a:ext cx="124395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촬영한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사진</a:t>
            </a:r>
            <a:endParaRPr/>
          </a:p>
        </p:txBody>
      </p:sp>
      <p:sp>
        <p:nvSpPr>
          <p:cNvPr id="949" name="Google Shape;949;p33"/>
          <p:cNvSpPr txBox="1"/>
          <p:nvPr/>
        </p:nvSpPr>
        <p:spPr>
          <a:xfrm>
            <a:off x="4052859" y="3394106"/>
            <a:ext cx="12999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검색한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정보</a:t>
            </a:r>
            <a:endParaRPr/>
          </a:p>
        </p:txBody>
      </p:sp>
      <p:pic>
        <p:nvPicPr>
          <p:cNvPr id="950" name="Google Shape;950;p33"/>
          <p:cNvPicPr preferRelativeResize="0"/>
          <p:nvPr/>
        </p:nvPicPr>
        <p:blipFill rotWithShape="1">
          <a:blip r:embed="rId9">
            <a:alphaModFix/>
          </a:blip>
          <a:srcRect b="0" l="0" r="0" t="0"/>
          <a:stretch/>
        </p:blipFill>
        <p:spPr>
          <a:xfrm>
            <a:off x="7017041" y="5267533"/>
            <a:ext cx="1011678" cy="1082495"/>
          </a:xfrm>
          <a:prstGeom prst="rect">
            <a:avLst/>
          </a:prstGeom>
          <a:noFill/>
          <a:ln>
            <a:noFill/>
          </a:ln>
        </p:spPr>
      </p:pic>
      <p:cxnSp>
        <p:nvCxnSpPr>
          <p:cNvPr id="951" name="Google Shape;951;p33"/>
          <p:cNvCxnSpPr/>
          <p:nvPr/>
        </p:nvCxnSpPr>
        <p:spPr>
          <a:xfrm>
            <a:off x="7671863" y="2970671"/>
            <a:ext cx="1497167" cy="0"/>
          </a:xfrm>
          <a:prstGeom prst="straightConnector1">
            <a:avLst/>
          </a:prstGeom>
          <a:noFill/>
          <a:ln cap="flat" cmpd="sng" w="9525">
            <a:solidFill>
              <a:schemeClr val="dk1"/>
            </a:solidFill>
            <a:prstDash val="solid"/>
            <a:miter lim="800000"/>
            <a:headEnd len="sm" w="sm" type="none"/>
            <a:tailEnd len="med" w="med" type="triangle"/>
          </a:ln>
        </p:spPr>
      </p:cxnSp>
      <p:cxnSp>
        <p:nvCxnSpPr>
          <p:cNvPr id="952" name="Google Shape;952;p33"/>
          <p:cNvCxnSpPr/>
          <p:nvPr/>
        </p:nvCxnSpPr>
        <p:spPr>
          <a:xfrm rot="10800000">
            <a:off x="7697634" y="3353057"/>
            <a:ext cx="1425205" cy="0"/>
          </a:xfrm>
          <a:prstGeom prst="straightConnector1">
            <a:avLst/>
          </a:prstGeom>
          <a:noFill/>
          <a:ln cap="flat" cmpd="sng" w="9525">
            <a:solidFill>
              <a:schemeClr val="dk1"/>
            </a:solidFill>
            <a:prstDash val="solid"/>
            <a:miter lim="800000"/>
            <a:headEnd len="sm" w="sm" type="none"/>
            <a:tailEnd len="med" w="med" type="triangle"/>
          </a:ln>
        </p:spPr>
      </p:cxnSp>
      <p:sp>
        <p:nvSpPr>
          <p:cNvPr id="953" name="Google Shape;953;p33"/>
          <p:cNvSpPr txBox="1"/>
          <p:nvPr/>
        </p:nvSpPr>
        <p:spPr>
          <a:xfrm>
            <a:off x="7676896" y="2640457"/>
            <a:ext cx="151518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이미지 2개 입력</a:t>
            </a:r>
            <a:endParaRPr/>
          </a:p>
        </p:txBody>
      </p:sp>
      <p:sp>
        <p:nvSpPr>
          <p:cNvPr id="954" name="Google Shape;954;p33"/>
          <p:cNvSpPr txBox="1"/>
          <p:nvPr/>
        </p:nvSpPr>
        <p:spPr>
          <a:xfrm>
            <a:off x="7723350" y="3414395"/>
            <a:ext cx="137377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고유번호 출력</a:t>
            </a:r>
            <a:endParaRPr/>
          </a:p>
        </p:txBody>
      </p:sp>
      <p:sp>
        <p:nvSpPr>
          <p:cNvPr id="955" name="Google Shape;955;p33"/>
          <p:cNvSpPr txBox="1"/>
          <p:nvPr/>
        </p:nvSpPr>
        <p:spPr>
          <a:xfrm>
            <a:off x="5360183" y="5240375"/>
            <a:ext cx="120971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회원정보,</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알약 기본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고유번호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이름</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제형</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분류명 등</a:t>
            </a:r>
            <a:endParaRPr/>
          </a:p>
        </p:txBody>
      </p:sp>
      <p:sp>
        <p:nvSpPr>
          <p:cNvPr id="956" name="Google Shape;956;p33"/>
          <p:cNvSpPr txBox="1"/>
          <p:nvPr/>
        </p:nvSpPr>
        <p:spPr>
          <a:xfrm>
            <a:off x="8066132" y="5281425"/>
            <a:ext cx="120971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상세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복용법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부작용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효능 등</a:t>
            </a:r>
            <a:endParaRPr/>
          </a:p>
        </p:txBody>
      </p:sp>
      <p:cxnSp>
        <p:nvCxnSpPr>
          <p:cNvPr id="957" name="Google Shape;957;p33"/>
          <p:cNvCxnSpPr/>
          <p:nvPr/>
        </p:nvCxnSpPr>
        <p:spPr>
          <a:xfrm rot="10800000">
            <a:off x="6940007" y="3937108"/>
            <a:ext cx="540327" cy="915562"/>
          </a:xfrm>
          <a:prstGeom prst="straightConnector1">
            <a:avLst/>
          </a:prstGeom>
          <a:noFill/>
          <a:ln cap="flat" cmpd="sng" w="9525">
            <a:solidFill>
              <a:schemeClr val="dk1"/>
            </a:solidFill>
            <a:prstDash val="solid"/>
            <a:miter lim="800000"/>
            <a:headEnd len="sm" w="sm" type="none"/>
            <a:tailEnd len="sm" w="sm" type="none"/>
          </a:ln>
        </p:spPr>
      </p:cxnSp>
      <p:pic>
        <p:nvPicPr>
          <p:cNvPr id="958" name="Google Shape;958;p33"/>
          <p:cNvPicPr preferRelativeResize="0"/>
          <p:nvPr/>
        </p:nvPicPr>
        <p:blipFill rotWithShape="1">
          <a:blip r:embed="rId10">
            <a:alphaModFix/>
          </a:blip>
          <a:srcRect b="0" l="0" r="0" t="0"/>
          <a:stretch/>
        </p:blipFill>
        <p:spPr>
          <a:xfrm>
            <a:off x="9495166" y="3191152"/>
            <a:ext cx="1724662" cy="507254"/>
          </a:xfrm>
          <a:prstGeom prst="rect">
            <a:avLst/>
          </a:prstGeom>
          <a:noFill/>
          <a:ln>
            <a:noFill/>
          </a:ln>
        </p:spPr>
      </p:pic>
      <p:sp>
        <p:nvSpPr>
          <p:cNvPr id="959" name="Google Shape;959;p33"/>
          <p:cNvSpPr txBox="1"/>
          <p:nvPr/>
        </p:nvSpPr>
        <p:spPr>
          <a:xfrm>
            <a:off x="379394" y="203501"/>
            <a:ext cx="3043485"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진행 현황</a:t>
            </a:r>
            <a:endParaRPr sz="1800">
              <a:solidFill>
                <a:srgbClr val="CC3700"/>
              </a:solidFill>
              <a:latin typeface="Do Hyeon"/>
              <a:ea typeface="Do Hyeon"/>
              <a:cs typeface="Do Hyeon"/>
              <a:sym typeface="Do Hyeon"/>
            </a:endParaRPr>
          </a:p>
          <a:p>
            <a:pPr indent="0" lvl="0" marL="0" marR="0" rtl="0" algn="l">
              <a:spcBef>
                <a:spcPts val="0"/>
              </a:spcBef>
              <a:spcAft>
                <a:spcPts val="0"/>
              </a:spcAft>
              <a:buNone/>
            </a:pPr>
            <a:r>
              <a:rPr lang="ko-KR" sz="1800">
                <a:solidFill>
                  <a:srgbClr val="181818"/>
                </a:solidFill>
                <a:latin typeface="Do Hyeon"/>
                <a:ea typeface="Do Hyeon"/>
                <a:cs typeface="Do Hyeon"/>
                <a:sym typeface="Do Hyeon"/>
              </a:rPr>
              <a:t>클라이언트</a:t>
            </a:r>
            <a:endParaRPr/>
          </a:p>
        </p:txBody>
      </p:sp>
      <p:sp>
        <p:nvSpPr>
          <p:cNvPr id="960" name="Google Shape;960;p33"/>
          <p:cNvSpPr/>
          <p:nvPr/>
        </p:nvSpPr>
        <p:spPr>
          <a:xfrm>
            <a:off x="327023" y="870937"/>
            <a:ext cx="11276036" cy="5915985"/>
          </a:xfrm>
          <a:prstGeom prst="rect">
            <a:avLst/>
          </a:prstGeom>
          <a:solidFill>
            <a:srgbClr val="F2F2F2">
              <a:alpha val="7215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4" name="Google Shape;944;p33"/>
          <p:cNvSpPr/>
          <p:nvPr/>
        </p:nvSpPr>
        <p:spPr>
          <a:xfrm>
            <a:off x="1629059" y="1218488"/>
            <a:ext cx="2536257" cy="3969505"/>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61" name="Google Shape;961;p33"/>
          <p:cNvSpPr txBox="1"/>
          <p:nvPr/>
        </p:nvSpPr>
        <p:spPr>
          <a:xfrm>
            <a:off x="2238701" y="790831"/>
            <a:ext cx="13195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Application</a:t>
            </a:r>
            <a:endParaRPr sz="1800">
              <a:solidFill>
                <a:schemeClr val="dk1"/>
              </a:solidFill>
              <a:latin typeface="Arial"/>
              <a:ea typeface="Arial"/>
              <a:cs typeface="Arial"/>
              <a:sym typeface="Arial"/>
            </a:endParaRPr>
          </a:p>
        </p:txBody>
      </p:sp>
      <p:pic>
        <p:nvPicPr>
          <p:cNvPr id="962" name="Google Shape;962;p33"/>
          <p:cNvPicPr preferRelativeResize="0"/>
          <p:nvPr/>
        </p:nvPicPr>
        <p:blipFill rotWithShape="1">
          <a:blip r:embed="rId11">
            <a:alphaModFix/>
          </a:blip>
          <a:srcRect b="0" l="0" r="0" t="0"/>
          <a:stretch/>
        </p:blipFill>
        <p:spPr>
          <a:xfrm>
            <a:off x="2550278" y="5281425"/>
            <a:ext cx="724213" cy="650490"/>
          </a:xfrm>
          <a:prstGeom prst="rect">
            <a:avLst/>
          </a:prstGeom>
          <a:noFill/>
          <a:ln>
            <a:noFill/>
          </a:ln>
        </p:spPr>
      </p:pic>
      <p:grpSp>
        <p:nvGrpSpPr>
          <p:cNvPr id="963" name="Google Shape;963;p33"/>
          <p:cNvGrpSpPr/>
          <p:nvPr/>
        </p:nvGrpSpPr>
        <p:grpSpPr>
          <a:xfrm>
            <a:off x="2076686" y="1442692"/>
            <a:ext cx="1703004" cy="3595230"/>
            <a:chOff x="2076686" y="1442692"/>
            <a:chExt cx="1703004" cy="3595230"/>
          </a:xfrm>
        </p:grpSpPr>
        <p:pic>
          <p:nvPicPr>
            <p:cNvPr descr="텍스트이(가) 표시된 사진&#10;&#10;자동 생성된 설명" id="964" name="Google Shape;964;p33"/>
            <p:cNvPicPr preferRelativeResize="0"/>
            <p:nvPr/>
          </p:nvPicPr>
          <p:blipFill rotWithShape="1">
            <a:blip r:embed="rId12">
              <a:alphaModFix/>
            </a:blip>
            <a:srcRect b="0" l="0" r="0" t="0"/>
            <a:stretch/>
          </p:blipFill>
          <p:spPr>
            <a:xfrm>
              <a:off x="2076686" y="1442692"/>
              <a:ext cx="1703004" cy="3595230"/>
            </a:xfrm>
            <a:prstGeom prst="rect">
              <a:avLst/>
            </a:prstGeom>
            <a:noFill/>
            <a:ln>
              <a:noFill/>
            </a:ln>
            <a:effectLst>
              <a:outerShdw blurRad="88900" rotWithShape="0" algn="ctr">
                <a:srgbClr val="000000">
                  <a:alpha val="12941"/>
                </a:srgbClr>
              </a:outerShdw>
            </a:effectLst>
          </p:spPr>
        </p:pic>
        <p:pic>
          <p:nvPicPr>
            <p:cNvPr id="965" name="Google Shape;965;p33"/>
            <p:cNvPicPr preferRelativeResize="0"/>
            <p:nvPr/>
          </p:nvPicPr>
          <p:blipFill rotWithShape="1">
            <a:blip r:embed="rId13">
              <a:alphaModFix/>
            </a:blip>
            <a:srcRect b="0" l="0" r="0" t="0"/>
            <a:stretch/>
          </p:blipFill>
          <p:spPr>
            <a:xfrm>
              <a:off x="2587198" y="4091126"/>
              <a:ext cx="753366" cy="218985"/>
            </a:xfrm>
            <a:prstGeom prst="rect">
              <a:avLst/>
            </a:prstGeom>
            <a:noFill/>
            <a:ln>
              <a:noFill/>
            </a:ln>
          </p:spPr>
        </p:pic>
      </p:grpSp>
      <p:sp>
        <p:nvSpPr>
          <p:cNvPr id="966" name="Google Shape;966;p33"/>
          <p:cNvSpPr/>
          <p:nvPr/>
        </p:nvSpPr>
        <p:spPr>
          <a:xfrm>
            <a:off x="3628881" y="790831"/>
            <a:ext cx="1430247" cy="1326142"/>
          </a:xfrm>
          <a:prstGeom prst="ellipse">
            <a:avLst/>
          </a:prstGeom>
          <a:solidFill>
            <a:schemeClr val="accen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lt1"/>
                </a:solidFill>
                <a:latin typeface="Do Hyeon"/>
                <a:ea typeface="Do Hyeon"/>
                <a:cs typeface="Do Hyeon"/>
                <a:sym typeface="Do Hyeon"/>
              </a:rPr>
              <a:t>40%</a:t>
            </a:r>
            <a:endParaRPr/>
          </a:p>
          <a:p>
            <a:pPr indent="0" lvl="0" marL="0" marR="0" rtl="0" algn="ctr">
              <a:spcBef>
                <a:spcPts val="0"/>
              </a:spcBef>
              <a:spcAft>
                <a:spcPts val="0"/>
              </a:spcAft>
              <a:buNone/>
            </a:pPr>
            <a:r>
              <a:rPr lang="ko-KR" sz="2800">
                <a:solidFill>
                  <a:schemeClr val="lt1"/>
                </a:solidFill>
                <a:latin typeface="Do Hyeon"/>
                <a:ea typeface="Do Hyeon"/>
                <a:cs typeface="Do Hyeon"/>
                <a:sym typeface="Do Hyeon"/>
              </a:rPr>
              <a:t>완료</a:t>
            </a:r>
            <a:endParaRPr sz="2800">
              <a:solidFill>
                <a:schemeClr val="lt1"/>
              </a:solidFill>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grpSp>
        <p:nvGrpSpPr>
          <p:cNvPr id="972" name="Google Shape;972;p34"/>
          <p:cNvGrpSpPr/>
          <p:nvPr/>
        </p:nvGrpSpPr>
        <p:grpSpPr>
          <a:xfrm>
            <a:off x="363766" y="880609"/>
            <a:ext cx="11828234" cy="6235200"/>
            <a:chOff x="293694" y="482847"/>
            <a:chExt cx="11828234" cy="6238172"/>
          </a:xfrm>
        </p:grpSpPr>
        <p:sp>
          <p:nvSpPr>
            <p:cNvPr id="973" name="Google Shape;973;p34"/>
            <p:cNvSpPr txBox="1"/>
            <p:nvPr/>
          </p:nvSpPr>
          <p:spPr>
            <a:xfrm>
              <a:off x="9879006" y="6505575"/>
              <a:ext cx="2242922" cy="21544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ko-KR" sz="800">
                  <a:solidFill>
                    <a:schemeClr val="accent6"/>
                  </a:solidFill>
                  <a:latin typeface="Arial"/>
                  <a:ea typeface="Arial"/>
                  <a:cs typeface="Arial"/>
                  <a:sym typeface="Arial"/>
                </a:rPr>
                <a:t>Copyrightⓒ. Saebyeol Yu. All Rights Reserved.</a:t>
              </a:r>
              <a:endParaRPr sz="800">
                <a:solidFill>
                  <a:schemeClr val="accent6"/>
                </a:solidFill>
                <a:latin typeface="Arial"/>
                <a:ea typeface="Arial"/>
                <a:cs typeface="Arial"/>
                <a:sym typeface="Arial"/>
              </a:endParaRPr>
            </a:p>
          </p:txBody>
        </p:sp>
        <p:pic>
          <p:nvPicPr>
            <p:cNvPr id="974" name="Google Shape;974;p34"/>
            <p:cNvPicPr preferRelativeResize="0"/>
            <p:nvPr/>
          </p:nvPicPr>
          <p:blipFill rotWithShape="1">
            <a:blip r:embed="rId3">
              <a:alphaModFix/>
            </a:blip>
            <a:srcRect b="0" l="0" r="0" t="0"/>
            <a:stretch/>
          </p:blipFill>
          <p:spPr>
            <a:xfrm>
              <a:off x="293694" y="482847"/>
              <a:ext cx="11604611" cy="5927725"/>
            </a:xfrm>
            <a:prstGeom prst="rect">
              <a:avLst/>
            </a:prstGeom>
            <a:noFill/>
            <a:ln>
              <a:noFill/>
            </a:ln>
          </p:spPr>
        </p:pic>
        <p:pic>
          <p:nvPicPr>
            <p:cNvPr id="975" name="Google Shape;975;p34"/>
            <p:cNvPicPr preferRelativeResize="0"/>
            <p:nvPr/>
          </p:nvPicPr>
          <p:blipFill rotWithShape="1">
            <a:blip r:embed="rId4">
              <a:alphaModFix/>
            </a:blip>
            <a:srcRect b="0" l="0" r="0" t="0"/>
            <a:stretch/>
          </p:blipFill>
          <p:spPr>
            <a:xfrm>
              <a:off x="364753" y="546264"/>
              <a:ext cx="450090" cy="450090"/>
            </a:xfrm>
            <a:prstGeom prst="rect">
              <a:avLst/>
            </a:prstGeom>
            <a:noFill/>
            <a:ln>
              <a:noFill/>
            </a:ln>
          </p:spPr>
        </p:pic>
        <p:pic>
          <p:nvPicPr>
            <p:cNvPr id="976" name="Google Shape;976;p34"/>
            <p:cNvPicPr preferRelativeResize="0"/>
            <p:nvPr/>
          </p:nvPicPr>
          <p:blipFill rotWithShape="1">
            <a:blip r:embed="rId4">
              <a:alphaModFix/>
            </a:blip>
            <a:srcRect b="0" l="0" r="0" t="0"/>
            <a:stretch/>
          </p:blipFill>
          <p:spPr>
            <a:xfrm>
              <a:off x="1814484" y="558139"/>
              <a:ext cx="450090" cy="450090"/>
            </a:xfrm>
            <a:prstGeom prst="rect">
              <a:avLst/>
            </a:prstGeom>
            <a:noFill/>
            <a:ln>
              <a:noFill/>
            </a:ln>
          </p:spPr>
        </p:pic>
        <p:pic>
          <p:nvPicPr>
            <p:cNvPr id="977" name="Google Shape;977;p34"/>
            <p:cNvPicPr preferRelativeResize="0"/>
            <p:nvPr/>
          </p:nvPicPr>
          <p:blipFill rotWithShape="1">
            <a:blip r:embed="rId4">
              <a:alphaModFix/>
            </a:blip>
            <a:srcRect b="0" l="0" r="0" t="0"/>
            <a:stretch/>
          </p:blipFill>
          <p:spPr>
            <a:xfrm>
              <a:off x="3299840" y="546264"/>
              <a:ext cx="450090" cy="450090"/>
            </a:xfrm>
            <a:prstGeom prst="rect">
              <a:avLst/>
            </a:prstGeom>
            <a:noFill/>
            <a:ln>
              <a:noFill/>
            </a:ln>
          </p:spPr>
        </p:pic>
        <p:pic>
          <p:nvPicPr>
            <p:cNvPr id="978" name="Google Shape;978;p34"/>
            <p:cNvPicPr preferRelativeResize="0"/>
            <p:nvPr/>
          </p:nvPicPr>
          <p:blipFill rotWithShape="1">
            <a:blip r:embed="rId4">
              <a:alphaModFix/>
            </a:blip>
            <a:srcRect b="0" l="0" r="0" t="0"/>
            <a:stretch/>
          </p:blipFill>
          <p:spPr>
            <a:xfrm>
              <a:off x="4705998" y="561254"/>
              <a:ext cx="450090" cy="450090"/>
            </a:xfrm>
            <a:prstGeom prst="rect">
              <a:avLst/>
            </a:prstGeom>
            <a:noFill/>
            <a:ln>
              <a:noFill/>
            </a:ln>
          </p:spPr>
        </p:pic>
        <p:pic>
          <p:nvPicPr>
            <p:cNvPr id="979" name="Google Shape;979;p34"/>
            <p:cNvPicPr preferRelativeResize="0"/>
            <p:nvPr/>
          </p:nvPicPr>
          <p:blipFill rotWithShape="1">
            <a:blip r:embed="rId4">
              <a:alphaModFix/>
            </a:blip>
            <a:srcRect b="0" l="0" r="0" t="0"/>
            <a:stretch/>
          </p:blipFill>
          <p:spPr>
            <a:xfrm>
              <a:off x="6155729" y="561254"/>
              <a:ext cx="450090" cy="450090"/>
            </a:xfrm>
            <a:prstGeom prst="rect">
              <a:avLst/>
            </a:prstGeom>
            <a:noFill/>
            <a:ln>
              <a:noFill/>
            </a:ln>
          </p:spPr>
        </p:pic>
        <p:pic>
          <p:nvPicPr>
            <p:cNvPr id="980" name="Google Shape;980;p34"/>
            <p:cNvPicPr preferRelativeResize="0"/>
            <p:nvPr/>
          </p:nvPicPr>
          <p:blipFill rotWithShape="1">
            <a:blip r:embed="rId4">
              <a:alphaModFix/>
            </a:blip>
            <a:srcRect b="0" l="0" r="0" t="0"/>
            <a:stretch/>
          </p:blipFill>
          <p:spPr>
            <a:xfrm>
              <a:off x="7599072" y="561254"/>
              <a:ext cx="450090" cy="450090"/>
            </a:xfrm>
            <a:prstGeom prst="rect">
              <a:avLst/>
            </a:prstGeom>
            <a:noFill/>
            <a:ln>
              <a:noFill/>
            </a:ln>
          </p:spPr>
        </p:pic>
        <p:pic>
          <p:nvPicPr>
            <p:cNvPr id="981" name="Google Shape;981;p34"/>
            <p:cNvPicPr preferRelativeResize="0"/>
            <p:nvPr/>
          </p:nvPicPr>
          <p:blipFill rotWithShape="1">
            <a:blip r:embed="rId4">
              <a:alphaModFix/>
            </a:blip>
            <a:srcRect b="0" l="0" r="0" t="0"/>
            <a:stretch/>
          </p:blipFill>
          <p:spPr>
            <a:xfrm>
              <a:off x="9018665" y="549379"/>
              <a:ext cx="450090" cy="450090"/>
            </a:xfrm>
            <a:prstGeom prst="rect">
              <a:avLst/>
            </a:prstGeom>
            <a:noFill/>
            <a:ln>
              <a:noFill/>
            </a:ln>
          </p:spPr>
        </p:pic>
        <p:pic>
          <p:nvPicPr>
            <p:cNvPr id="982" name="Google Shape;982;p34"/>
            <p:cNvPicPr preferRelativeResize="0"/>
            <p:nvPr/>
          </p:nvPicPr>
          <p:blipFill rotWithShape="1">
            <a:blip r:embed="rId4">
              <a:alphaModFix/>
            </a:blip>
            <a:srcRect b="0" l="0" r="0" t="0"/>
            <a:stretch/>
          </p:blipFill>
          <p:spPr>
            <a:xfrm>
              <a:off x="9018421" y="3472816"/>
              <a:ext cx="450090" cy="450090"/>
            </a:xfrm>
            <a:prstGeom prst="rect">
              <a:avLst/>
            </a:prstGeom>
            <a:noFill/>
            <a:ln>
              <a:noFill/>
            </a:ln>
          </p:spPr>
        </p:pic>
        <p:pic>
          <p:nvPicPr>
            <p:cNvPr id="983" name="Google Shape;983;p34"/>
            <p:cNvPicPr preferRelativeResize="0"/>
            <p:nvPr/>
          </p:nvPicPr>
          <p:blipFill rotWithShape="1">
            <a:blip r:embed="rId4">
              <a:alphaModFix/>
            </a:blip>
            <a:srcRect b="0" l="0" r="0" t="0"/>
            <a:stretch/>
          </p:blipFill>
          <p:spPr>
            <a:xfrm>
              <a:off x="10474907" y="3481830"/>
              <a:ext cx="450090" cy="450090"/>
            </a:xfrm>
            <a:prstGeom prst="rect">
              <a:avLst/>
            </a:prstGeom>
            <a:noFill/>
            <a:ln>
              <a:noFill/>
            </a:ln>
          </p:spPr>
        </p:pic>
      </p:grpSp>
      <p:sp>
        <p:nvSpPr>
          <p:cNvPr id="984" name="Google Shape;984;p34"/>
          <p:cNvSpPr txBox="1"/>
          <p:nvPr/>
        </p:nvSpPr>
        <p:spPr>
          <a:xfrm>
            <a:off x="379394" y="203501"/>
            <a:ext cx="3043485"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진행 현황</a:t>
            </a:r>
            <a:endParaRPr sz="1800">
              <a:solidFill>
                <a:srgbClr val="CC3700"/>
              </a:solidFill>
              <a:latin typeface="Do Hyeon"/>
              <a:ea typeface="Do Hyeon"/>
              <a:cs typeface="Do Hyeon"/>
              <a:sym typeface="Do Hyeon"/>
            </a:endParaRPr>
          </a:p>
          <a:p>
            <a:pPr indent="0" lvl="0" marL="0" marR="0" rtl="0" algn="l">
              <a:spcBef>
                <a:spcPts val="0"/>
              </a:spcBef>
              <a:spcAft>
                <a:spcPts val="0"/>
              </a:spcAft>
              <a:buNone/>
            </a:pPr>
            <a:r>
              <a:rPr lang="ko-KR" sz="1800">
                <a:solidFill>
                  <a:srgbClr val="181818"/>
                </a:solidFill>
                <a:latin typeface="Do Hyeon"/>
                <a:ea typeface="Do Hyeon"/>
                <a:cs typeface="Do Hyeon"/>
                <a:sym typeface="Do Hyeon"/>
              </a:rPr>
              <a:t>클라이언트</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9" name="Shape 989"/>
        <p:cNvGrpSpPr/>
        <p:nvPr/>
      </p:nvGrpSpPr>
      <p:grpSpPr>
        <a:xfrm>
          <a:off x="0" y="0"/>
          <a:ext cx="0" cy="0"/>
          <a:chOff x="0" y="0"/>
          <a:chExt cx="0" cy="0"/>
        </a:xfrm>
      </p:grpSpPr>
      <p:sp>
        <p:nvSpPr>
          <p:cNvPr id="990" name="Google Shape;990;p35"/>
          <p:cNvSpPr/>
          <p:nvPr/>
        </p:nvSpPr>
        <p:spPr>
          <a:xfrm>
            <a:off x="6874548" y="5162247"/>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991" name="Google Shape;991;p35"/>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992" name="Google Shape;992;p35"/>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93" name="Google Shape;993;p35"/>
          <p:cNvPicPr preferRelativeResize="0"/>
          <p:nvPr/>
        </p:nvPicPr>
        <p:blipFill rotWithShape="1">
          <a:blip r:embed="rId4">
            <a:alphaModFix/>
          </a:blip>
          <a:srcRect b="0" l="0" r="0" t="0"/>
          <a:stretch/>
        </p:blipFill>
        <p:spPr>
          <a:xfrm>
            <a:off x="441801" y="2897797"/>
            <a:ext cx="610887" cy="610887"/>
          </a:xfrm>
          <a:prstGeom prst="rect">
            <a:avLst/>
          </a:prstGeom>
          <a:noFill/>
          <a:ln>
            <a:noFill/>
          </a:ln>
        </p:spPr>
      </p:pic>
      <p:sp>
        <p:nvSpPr>
          <p:cNvPr id="994" name="Google Shape;994;p35"/>
          <p:cNvSpPr/>
          <p:nvPr/>
        </p:nvSpPr>
        <p:spPr>
          <a:xfrm>
            <a:off x="5135606" y="2414813"/>
            <a:ext cx="2536257"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995" name="Google Shape;995;p35"/>
          <p:cNvPicPr preferRelativeResize="0"/>
          <p:nvPr/>
        </p:nvPicPr>
        <p:blipFill rotWithShape="1">
          <a:blip r:embed="rId5">
            <a:alphaModFix/>
          </a:blip>
          <a:srcRect b="0" l="0" r="0" t="0"/>
          <a:stretch/>
        </p:blipFill>
        <p:spPr>
          <a:xfrm>
            <a:off x="5260109" y="2754055"/>
            <a:ext cx="704932" cy="704932"/>
          </a:xfrm>
          <a:prstGeom prst="rect">
            <a:avLst/>
          </a:prstGeom>
          <a:noFill/>
          <a:ln>
            <a:noFill/>
          </a:ln>
        </p:spPr>
      </p:pic>
      <p:pic>
        <p:nvPicPr>
          <p:cNvPr id="996" name="Google Shape;996;p35"/>
          <p:cNvPicPr preferRelativeResize="0"/>
          <p:nvPr/>
        </p:nvPicPr>
        <p:blipFill rotWithShape="1">
          <a:blip r:embed="rId6">
            <a:alphaModFix/>
          </a:blip>
          <a:srcRect b="0" l="0" r="0" t="0"/>
          <a:stretch/>
        </p:blipFill>
        <p:spPr>
          <a:xfrm>
            <a:off x="6317507" y="2780437"/>
            <a:ext cx="1294047" cy="791431"/>
          </a:xfrm>
          <a:prstGeom prst="rect">
            <a:avLst/>
          </a:prstGeom>
          <a:noFill/>
          <a:ln>
            <a:noFill/>
          </a:ln>
        </p:spPr>
      </p:pic>
      <p:sp>
        <p:nvSpPr>
          <p:cNvPr id="997" name="Google Shape;997;p35"/>
          <p:cNvSpPr/>
          <p:nvPr/>
        </p:nvSpPr>
        <p:spPr>
          <a:xfrm>
            <a:off x="5986456" y="3037022"/>
            <a:ext cx="288758" cy="278259"/>
          </a:xfrm>
          <a:prstGeom prst="mathPlus">
            <a:avLst>
              <a:gd fmla="val 23520" name="adj1"/>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98" name="Google Shape;998;p35"/>
          <p:cNvSpPr txBox="1"/>
          <p:nvPr/>
        </p:nvSpPr>
        <p:spPr>
          <a:xfrm>
            <a:off x="5666182" y="2029760"/>
            <a:ext cx="14199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API Server</a:t>
            </a:r>
            <a:endParaRPr sz="1800">
              <a:solidFill>
                <a:schemeClr val="dk1"/>
              </a:solidFill>
              <a:latin typeface="Arial"/>
              <a:ea typeface="Arial"/>
              <a:cs typeface="Arial"/>
              <a:sym typeface="Arial"/>
            </a:endParaRPr>
          </a:p>
        </p:txBody>
      </p:sp>
      <p:sp>
        <p:nvSpPr>
          <p:cNvPr id="999" name="Google Shape;999;p35"/>
          <p:cNvSpPr/>
          <p:nvPr/>
        </p:nvSpPr>
        <p:spPr>
          <a:xfrm>
            <a:off x="1629059" y="1218488"/>
            <a:ext cx="2536257" cy="3969505"/>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00" name="Google Shape;1000;p35"/>
          <p:cNvSpPr/>
          <p:nvPr/>
        </p:nvSpPr>
        <p:spPr>
          <a:xfrm>
            <a:off x="4196928" y="5168436"/>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01" name="Google Shape;1001;p35"/>
          <p:cNvSpPr/>
          <p:nvPr/>
        </p:nvSpPr>
        <p:spPr>
          <a:xfrm>
            <a:off x="9183148" y="2384895"/>
            <a:ext cx="2285466"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02" name="Google Shape;1002;p35"/>
          <p:cNvSpPr txBox="1"/>
          <p:nvPr/>
        </p:nvSpPr>
        <p:spPr>
          <a:xfrm>
            <a:off x="2238701" y="790831"/>
            <a:ext cx="13195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Application</a:t>
            </a:r>
            <a:endParaRPr sz="1800">
              <a:solidFill>
                <a:schemeClr val="dk1"/>
              </a:solidFill>
              <a:latin typeface="Arial"/>
              <a:ea typeface="Arial"/>
              <a:cs typeface="Arial"/>
              <a:sym typeface="Arial"/>
            </a:endParaRPr>
          </a:p>
        </p:txBody>
      </p:sp>
      <p:pic>
        <p:nvPicPr>
          <p:cNvPr id="1003" name="Google Shape;1003;p35"/>
          <p:cNvPicPr preferRelativeResize="0"/>
          <p:nvPr/>
        </p:nvPicPr>
        <p:blipFill rotWithShape="1">
          <a:blip r:embed="rId7">
            <a:alphaModFix/>
          </a:blip>
          <a:srcRect b="0" l="0" r="0" t="0"/>
          <a:stretch/>
        </p:blipFill>
        <p:spPr>
          <a:xfrm>
            <a:off x="4300743" y="5441053"/>
            <a:ext cx="855845" cy="855845"/>
          </a:xfrm>
          <a:prstGeom prst="rect">
            <a:avLst/>
          </a:prstGeom>
          <a:noFill/>
          <a:ln>
            <a:noFill/>
          </a:ln>
        </p:spPr>
      </p:pic>
      <p:sp>
        <p:nvSpPr>
          <p:cNvPr id="1004" name="Google Shape;1004;p35"/>
          <p:cNvSpPr txBox="1"/>
          <p:nvPr/>
        </p:nvSpPr>
        <p:spPr>
          <a:xfrm>
            <a:off x="4858599" y="4818661"/>
            <a:ext cx="1191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Database</a:t>
            </a:r>
            <a:endParaRPr sz="1800">
              <a:solidFill>
                <a:schemeClr val="dk1"/>
              </a:solidFill>
              <a:latin typeface="Arial"/>
              <a:ea typeface="Arial"/>
              <a:cs typeface="Arial"/>
              <a:sym typeface="Arial"/>
            </a:endParaRPr>
          </a:p>
        </p:txBody>
      </p:sp>
      <p:pic>
        <p:nvPicPr>
          <p:cNvPr id="1005" name="Google Shape;1005;p35"/>
          <p:cNvPicPr preferRelativeResize="0"/>
          <p:nvPr/>
        </p:nvPicPr>
        <p:blipFill rotWithShape="1">
          <a:blip r:embed="rId8">
            <a:alphaModFix/>
          </a:blip>
          <a:srcRect b="0" l="0" r="0" t="0"/>
          <a:stretch/>
        </p:blipFill>
        <p:spPr>
          <a:xfrm>
            <a:off x="9495166" y="2592736"/>
            <a:ext cx="1724662" cy="500151"/>
          </a:xfrm>
          <a:prstGeom prst="rect">
            <a:avLst/>
          </a:prstGeom>
          <a:noFill/>
          <a:ln>
            <a:noFill/>
          </a:ln>
        </p:spPr>
      </p:pic>
      <p:sp>
        <p:nvSpPr>
          <p:cNvPr id="1006" name="Google Shape;1006;p35"/>
          <p:cNvSpPr txBox="1"/>
          <p:nvPr/>
        </p:nvSpPr>
        <p:spPr>
          <a:xfrm>
            <a:off x="10104298" y="2018368"/>
            <a:ext cx="3990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AI</a:t>
            </a:r>
            <a:endParaRPr sz="1800">
              <a:solidFill>
                <a:schemeClr val="dk1"/>
              </a:solidFill>
              <a:latin typeface="Arial"/>
              <a:ea typeface="Arial"/>
              <a:cs typeface="Arial"/>
              <a:sym typeface="Arial"/>
            </a:endParaRPr>
          </a:p>
        </p:txBody>
      </p:sp>
      <p:sp>
        <p:nvSpPr>
          <p:cNvPr id="1007" name="Google Shape;1007;p35"/>
          <p:cNvSpPr txBox="1"/>
          <p:nvPr/>
        </p:nvSpPr>
        <p:spPr>
          <a:xfrm>
            <a:off x="6805509" y="4793046"/>
            <a:ext cx="2779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Open API (낱알식별목록)</a:t>
            </a:r>
            <a:endParaRPr sz="1800">
              <a:solidFill>
                <a:schemeClr val="dk1"/>
              </a:solidFill>
              <a:latin typeface="Arial"/>
              <a:ea typeface="Arial"/>
              <a:cs typeface="Arial"/>
              <a:sym typeface="Arial"/>
            </a:endParaRPr>
          </a:p>
        </p:txBody>
      </p:sp>
      <p:cxnSp>
        <p:nvCxnSpPr>
          <p:cNvPr id="1008" name="Google Shape;1008;p35"/>
          <p:cNvCxnSpPr>
            <a:stCxn id="993" idx="3"/>
            <a:endCxn id="999" idx="1"/>
          </p:cNvCxnSpPr>
          <p:nvPr/>
        </p:nvCxnSpPr>
        <p:spPr>
          <a:xfrm>
            <a:off x="1052688" y="3203241"/>
            <a:ext cx="576300" cy="0"/>
          </a:xfrm>
          <a:prstGeom prst="straightConnector1">
            <a:avLst/>
          </a:prstGeom>
          <a:noFill/>
          <a:ln cap="flat" cmpd="sng" w="9525">
            <a:solidFill>
              <a:schemeClr val="dk1"/>
            </a:solidFill>
            <a:prstDash val="solid"/>
            <a:miter lim="800000"/>
            <a:headEnd len="sm" w="sm" type="none"/>
            <a:tailEnd len="sm" w="sm" type="none"/>
          </a:ln>
        </p:spPr>
      </p:cxnSp>
      <p:cxnSp>
        <p:nvCxnSpPr>
          <p:cNvPr id="1009" name="Google Shape;1009;p35"/>
          <p:cNvCxnSpPr/>
          <p:nvPr/>
        </p:nvCxnSpPr>
        <p:spPr>
          <a:xfrm>
            <a:off x="4165316" y="2945490"/>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1010" name="Google Shape;1010;p35"/>
          <p:cNvCxnSpPr/>
          <p:nvPr/>
        </p:nvCxnSpPr>
        <p:spPr>
          <a:xfrm rot="10800000">
            <a:off x="4165316" y="3318368"/>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1011" name="Google Shape;1011;p35"/>
          <p:cNvCxnSpPr/>
          <p:nvPr/>
        </p:nvCxnSpPr>
        <p:spPr>
          <a:xfrm flipH="1" rot="10800000">
            <a:off x="5491390" y="3945136"/>
            <a:ext cx="540327" cy="915562"/>
          </a:xfrm>
          <a:prstGeom prst="straightConnector1">
            <a:avLst/>
          </a:prstGeom>
          <a:noFill/>
          <a:ln cap="flat" cmpd="sng" w="9525">
            <a:solidFill>
              <a:schemeClr val="dk1"/>
            </a:solidFill>
            <a:prstDash val="solid"/>
            <a:miter lim="800000"/>
            <a:headEnd len="sm" w="sm" type="none"/>
            <a:tailEnd len="sm" w="sm" type="none"/>
          </a:ln>
        </p:spPr>
      </p:cxnSp>
      <p:sp>
        <p:nvSpPr>
          <p:cNvPr id="1012" name="Google Shape;1012;p35"/>
          <p:cNvSpPr txBox="1"/>
          <p:nvPr/>
        </p:nvSpPr>
        <p:spPr>
          <a:xfrm>
            <a:off x="4011125" y="2461597"/>
            <a:ext cx="124395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촬영한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사진</a:t>
            </a:r>
            <a:endParaRPr/>
          </a:p>
        </p:txBody>
      </p:sp>
      <p:sp>
        <p:nvSpPr>
          <p:cNvPr id="1013" name="Google Shape;1013;p35"/>
          <p:cNvSpPr txBox="1"/>
          <p:nvPr/>
        </p:nvSpPr>
        <p:spPr>
          <a:xfrm>
            <a:off x="4052859" y="3394106"/>
            <a:ext cx="12999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검색한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정보</a:t>
            </a:r>
            <a:endParaRPr/>
          </a:p>
        </p:txBody>
      </p:sp>
      <p:pic>
        <p:nvPicPr>
          <p:cNvPr id="1014" name="Google Shape;1014;p35"/>
          <p:cNvPicPr preferRelativeResize="0"/>
          <p:nvPr/>
        </p:nvPicPr>
        <p:blipFill rotWithShape="1">
          <a:blip r:embed="rId9">
            <a:alphaModFix/>
          </a:blip>
          <a:srcRect b="0" l="0" r="0" t="0"/>
          <a:stretch/>
        </p:blipFill>
        <p:spPr>
          <a:xfrm>
            <a:off x="2550278" y="5281425"/>
            <a:ext cx="724213" cy="650490"/>
          </a:xfrm>
          <a:prstGeom prst="rect">
            <a:avLst/>
          </a:prstGeom>
          <a:noFill/>
          <a:ln>
            <a:noFill/>
          </a:ln>
        </p:spPr>
      </p:pic>
      <p:pic>
        <p:nvPicPr>
          <p:cNvPr descr="텍스트이(가) 표시된 사진&#10;&#10;자동 생성된 설명" id="1015" name="Google Shape;1015;p35"/>
          <p:cNvPicPr preferRelativeResize="0"/>
          <p:nvPr/>
        </p:nvPicPr>
        <p:blipFill rotWithShape="1">
          <a:blip r:embed="rId10">
            <a:alphaModFix/>
          </a:blip>
          <a:srcRect b="0" l="0" r="0" t="0"/>
          <a:stretch/>
        </p:blipFill>
        <p:spPr>
          <a:xfrm>
            <a:off x="2076686" y="1442692"/>
            <a:ext cx="1703004" cy="3595230"/>
          </a:xfrm>
          <a:prstGeom prst="rect">
            <a:avLst/>
          </a:prstGeom>
          <a:noFill/>
          <a:ln>
            <a:noFill/>
          </a:ln>
          <a:effectLst>
            <a:outerShdw blurRad="88900" rotWithShape="0" algn="ctr">
              <a:srgbClr val="000000">
                <a:alpha val="12941"/>
              </a:srgbClr>
            </a:outerShdw>
          </a:effectLst>
        </p:spPr>
      </p:pic>
      <p:pic>
        <p:nvPicPr>
          <p:cNvPr id="1016" name="Google Shape;1016;p35"/>
          <p:cNvPicPr preferRelativeResize="0"/>
          <p:nvPr/>
        </p:nvPicPr>
        <p:blipFill rotWithShape="1">
          <a:blip r:embed="rId11">
            <a:alphaModFix/>
          </a:blip>
          <a:srcRect b="0" l="0" r="0" t="0"/>
          <a:stretch/>
        </p:blipFill>
        <p:spPr>
          <a:xfrm>
            <a:off x="7017041" y="5267533"/>
            <a:ext cx="1011678" cy="1082495"/>
          </a:xfrm>
          <a:prstGeom prst="rect">
            <a:avLst/>
          </a:prstGeom>
          <a:noFill/>
          <a:ln>
            <a:noFill/>
          </a:ln>
        </p:spPr>
      </p:pic>
      <p:cxnSp>
        <p:nvCxnSpPr>
          <p:cNvPr id="1017" name="Google Shape;1017;p35"/>
          <p:cNvCxnSpPr/>
          <p:nvPr/>
        </p:nvCxnSpPr>
        <p:spPr>
          <a:xfrm>
            <a:off x="7671863" y="2970671"/>
            <a:ext cx="1497167" cy="0"/>
          </a:xfrm>
          <a:prstGeom prst="straightConnector1">
            <a:avLst/>
          </a:prstGeom>
          <a:noFill/>
          <a:ln cap="flat" cmpd="sng" w="9525">
            <a:solidFill>
              <a:schemeClr val="dk1"/>
            </a:solidFill>
            <a:prstDash val="solid"/>
            <a:miter lim="800000"/>
            <a:headEnd len="sm" w="sm" type="none"/>
            <a:tailEnd len="med" w="med" type="triangle"/>
          </a:ln>
        </p:spPr>
      </p:cxnSp>
      <p:cxnSp>
        <p:nvCxnSpPr>
          <p:cNvPr id="1018" name="Google Shape;1018;p35"/>
          <p:cNvCxnSpPr/>
          <p:nvPr/>
        </p:nvCxnSpPr>
        <p:spPr>
          <a:xfrm rot="10800000">
            <a:off x="7697634" y="3353057"/>
            <a:ext cx="1425205" cy="0"/>
          </a:xfrm>
          <a:prstGeom prst="straightConnector1">
            <a:avLst/>
          </a:prstGeom>
          <a:noFill/>
          <a:ln cap="flat" cmpd="sng" w="9525">
            <a:solidFill>
              <a:schemeClr val="dk1"/>
            </a:solidFill>
            <a:prstDash val="solid"/>
            <a:miter lim="800000"/>
            <a:headEnd len="sm" w="sm" type="none"/>
            <a:tailEnd len="med" w="med" type="triangle"/>
          </a:ln>
        </p:spPr>
      </p:cxnSp>
      <p:sp>
        <p:nvSpPr>
          <p:cNvPr id="1019" name="Google Shape;1019;p35"/>
          <p:cNvSpPr txBox="1"/>
          <p:nvPr/>
        </p:nvSpPr>
        <p:spPr>
          <a:xfrm>
            <a:off x="7676896" y="2640457"/>
            <a:ext cx="151518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이미지 2개 입력</a:t>
            </a:r>
            <a:endParaRPr/>
          </a:p>
        </p:txBody>
      </p:sp>
      <p:sp>
        <p:nvSpPr>
          <p:cNvPr id="1020" name="Google Shape;1020;p35"/>
          <p:cNvSpPr txBox="1"/>
          <p:nvPr/>
        </p:nvSpPr>
        <p:spPr>
          <a:xfrm>
            <a:off x="7723350" y="3414395"/>
            <a:ext cx="137377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고유번호 출력</a:t>
            </a:r>
            <a:endParaRPr/>
          </a:p>
        </p:txBody>
      </p:sp>
      <p:sp>
        <p:nvSpPr>
          <p:cNvPr id="1021" name="Google Shape;1021;p35"/>
          <p:cNvSpPr txBox="1"/>
          <p:nvPr/>
        </p:nvSpPr>
        <p:spPr>
          <a:xfrm>
            <a:off x="5360183" y="5240375"/>
            <a:ext cx="120971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회원정보,</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알약 기본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고유번호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이름</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제형</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분류명 등</a:t>
            </a:r>
            <a:endParaRPr/>
          </a:p>
        </p:txBody>
      </p:sp>
      <p:sp>
        <p:nvSpPr>
          <p:cNvPr id="1022" name="Google Shape;1022;p35"/>
          <p:cNvSpPr txBox="1"/>
          <p:nvPr/>
        </p:nvSpPr>
        <p:spPr>
          <a:xfrm>
            <a:off x="8066132" y="5281425"/>
            <a:ext cx="120971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상세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복용법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부작용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효능 등</a:t>
            </a:r>
            <a:endParaRPr/>
          </a:p>
        </p:txBody>
      </p:sp>
      <p:cxnSp>
        <p:nvCxnSpPr>
          <p:cNvPr id="1023" name="Google Shape;1023;p35"/>
          <p:cNvCxnSpPr/>
          <p:nvPr/>
        </p:nvCxnSpPr>
        <p:spPr>
          <a:xfrm rot="10800000">
            <a:off x="6940007" y="3937108"/>
            <a:ext cx="540327" cy="915562"/>
          </a:xfrm>
          <a:prstGeom prst="straightConnector1">
            <a:avLst/>
          </a:prstGeom>
          <a:noFill/>
          <a:ln cap="flat" cmpd="sng" w="9525">
            <a:solidFill>
              <a:schemeClr val="dk1"/>
            </a:solidFill>
            <a:prstDash val="solid"/>
            <a:miter lim="800000"/>
            <a:headEnd len="sm" w="sm" type="none"/>
            <a:tailEnd len="sm" w="sm" type="none"/>
          </a:ln>
        </p:spPr>
      </p:cxnSp>
      <p:pic>
        <p:nvPicPr>
          <p:cNvPr id="1024" name="Google Shape;1024;p35"/>
          <p:cNvPicPr preferRelativeResize="0"/>
          <p:nvPr/>
        </p:nvPicPr>
        <p:blipFill rotWithShape="1">
          <a:blip r:embed="rId12">
            <a:alphaModFix/>
          </a:blip>
          <a:srcRect b="0" l="0" r="0" t="0"/>
          <a:stretch/>
        </p:blipFill>
        <p:spPr>
          <a:xfrm>
            <a:off x="9495166" y="3191152"/>
            <a:ext cx="1724662" cy="507254"/>
          </a:xfrm>
          <a:prstGeom prst="rect">
            <a:avLst/>
          </a:prstGeom>
          <a:noFill/>
          <a:ln>
            <a:noFill/>
          </a:ln>
        </p:spPr>
      </p:pic>
      <p:sp>
        <p:nvSpPr>
          <p:cNvPr id="1025" name="Google Shape;1025;p35"/>
          <p:cNvSpPr txBox="1"/>
          <p:nvPr/>
        </p:nvSpPr>
        <p:spPr>
          <a:xfrm>
            <a:off x="379394" y="203501"/>
            <a:ext cx="329922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프로젝트 구성도</a:t>
            </a:r>
            <a:endParaRPr sz="1800">
              <a:solidFill>
                <a:srgbClr val="CC3700"/>
              </a:solidFill>
              <a:latin typeface="Do Hyeon"/>
              <a:ea typeface="Do Hyeon"/>
              <a:cs typeface="Do Hyeon"/>
              <a:sym typeface="Do Hye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pic>
        <p:nvPicPr>
          <p:cNvPr id="1031" name="Google Shape;1031;p36"/>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1032" name="Google Shape;1032;p36"/>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33" name="Google Shape;1033;p36"/>
          <p:cNvPicPr preferRelativeResize="0"/>
          <p:nvPr/>
        </p:nvPicPr>
        <p:blipFill rotWithShape="1">
          <a:blip r:embed="rId4">
            <a:alphaModFix/>
          </a:blip>
          <a:srcRect b="0" l="0" r="0" t="0"/>
          <a:stretch/>
        </p:blipFill>
        <p:spPr>
          <a:xfrm>
            <a:off x="441801" y="2897797"/>
            <a:ext cx="610887" cy="610887"/>
          </a:xfrm>
          <a:prstGeom prst="rect">
            <a:avLst/>
          </a:prstGeom>
          <a:noFill/>
          <a:ln>
            <a:noFill/>
          </a:ln>
        </p:spPr>
      </p:pic>
      <p:sp>
        <p:nvSpPr>
          <p:cNvPr id="1034" name="Google Shape;1034;p36"/>
          <p:cNvSpPr/>
          <p:nvPr/>
        </p:nvSpPr>
        <p:spPr>
          <a:xfrm>
            <a:off x="1629059" y="1218488"/>
            <a:ext cx="2536257" cy="3969505"/>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35" name="Google Shape;1035;p36"/>
          <p:cNvSpPr/>
          <p:nvPr/>
        </p:nvSpPr>
        <p:spPr>
          <a:xfrm>
            <a:off x="9183148" y="2384895"/>
            <a:ext cx="2285466"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36" name="Google Shape;1036;p36"/>
          <p:cNvSpPr txBox="1"/>
          <p:nvPr/>
        </p:nvSpPr>
        <p:spPr>
          <a:xfrm>
            <a:off x="2238701" y="790831"/>
            <a:ext cx="13195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Application</a:t>
            </a:r>
            <a:endParaRPr sz="1800">
              <a:solidFill>
                <a:schemeClr val="dk1"/>
              </a:solidFill>
              <a:latin typeface="Arial"/>
              <a:ea typeface="Arial"/>
              <a:cs typeface="Arial"/>
              <a:sym typeface="Arial"/>
            </a:endParaRPr>
          </a:p>
        </p:txBody>
      </p:sp>
      <p:pic>
        <p:nvPicPr>
          <p:cNvPr id="1037" name="Google Shape;1037;p36"/>
          <p:cNvPicPr preferRelativeResize="0"/>
          <p:nvPr/>
        </p:nvPicPr>
        <p:blipFill rotWithShape="1">
          <a:blip r:embed="rId5">
            <a:alphaModFix/>
          </a:blip>
          <a:srcRect b="0" l="0" r="0" t="0"/>
          <a:stretch/>
        </p:blipFill>
        <p:spPr>
          <a:xfrm>
            <a:off x="9495166" y="2592736"/>
            <a:ext cx="1724662" cy="500151"/>
          </a:xfrm>
          <a:prstGeom prst="rect">
            <a:avLst/>
          </a:prstGeom>
          <a:noFill/>
          <a:ln>
            <a:noFill/>
          </a:ln>
        </p:spPr>
      </p:pic>
      <p:sp>
        <p:nvSpPr>
          <p:cNvPr id="1038" name="Google Shape;1038;p36"/>
          <p:cNvSpPr txBox="1"/>
          <p:nvPr/>
        </p:nvSpPr>
        <p:spPr>
          <a:xfrm>
            <a:off x="10104298" y="2018368"/>
            <a:ext cx="3990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AI</a:t>
            </a:r>
            <a:endParaRPr sz="1800">
              <a:solidFill>
                <a:schemeClr val="dk1"/>
              </a:solidFill>
              <a:latin typeface="Arial"/>
              <a:ea typeface="Arial"/>
              <a:cs typeface="Arial"/>
              <a:sym typeface="Arial"/>
            </a:endParaRPr>
          </a:p>
        </p:txBody>
      </p:sp>
      <p:cxnSp>
        <p:nvCxnSpPr>
          <p:cNvPr id="1039" name="Google Shape;1039;p36"/>
          <p:cNvCxnSpPr>
            <a:stCxn id="1033" idx="3"/>
            <a:endCxn id="1034" idx="1"/>
          </p:cNvCxnSpPr>
          <p:nvPr/>
        </p:nvCxnSpPr>
        <p:spPr>
          <a:xfrm>
            <a:off x="1052688" y="3203241"/>
            <a:ext cx="576300" cy="0"/>
          </a:xfrm>
          <a:prstGeom prst="straightConnector1">
            <a:avLst/>
          </a:prstGeom>
          <a:noFill/>
          <a:ln cap="flat" cmpd="sng" w="9525">
            <a:solidFill>
              <a:schemeClr val="dk1"/>
            </a:solidFill>
            <a:prstDash val="solid"/>
            <a:miter lim="800000"/>
            <a:headEnd len="sm" w="sm" type="none"/>
            <a:tailEnd len="sm" w="sm" type="none"/>
          </a:ln>
        </p:spPr>
      </p:cxnSp>
      <p:cxnSp>
        <p:nvCxnSpPr>
          <p:cNvPr id="1040" name="Google Shape;1040;p36"/>
          <p:cNvCxnSpPr/>
          <p:nvPr/>
        </p:nvCxnSpPr>
        <p:spPr>
          <a:xfrm>
            <a:off x="4165316" y="2945490"/>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1041" name="Google Shape;1041;p36"/>
          <p:cNvCxnSpPr/>
          <p:nvPr/>
        </p:nvCxnSpPr>
        <p:spPr>
          <a:xfrm rot="10800000">
            <a:off x="4165316" y="3318368"/>
            <a:ext cx="970290" cy="0"/>
          </a:xfrm>
          <a:prstGeom prst="straightConnector1">
            <a:avLst/>
          </a:prstGeom>
          <a:noFill/>
          <a:ln cap="flat" cmpd="sng" w="9525">
            <a:solidFill>
              <a:schemeClr val="dk1"/>
            </a:solidFill>
            <a:prstDash val="solid"/>
            <a:miter lim="800000"/>
            <a:headEnd len="sm" w="sm" type="none"/>
            <a:tailEnd len="med" w="med" type="triangle"/>
          </a:ln>
        </p:spPr>
      </p:cxnSp>
      <p:sp>
        <p:nvSpPr>
          <p:cNvPr id="1042" name="Google Shape;1042;p36"/>
          <p:cNvSpPr txBox="1"/>
          <p:nvPr/>
        </p:nvSpPr>
        <p:spPr>
          <a:xfrm>
            <a:off x="4011125" y="2461597"/>
            <a:ext cx="124395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촬영한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사진</a:t>
            </a:r>
            <a:endParaRPr/>
          </a:p>
        </p:txBody>
      </p:sp>
      <p:sp>
        <p:nvSpPr>
          <p:cNvPr id="1043" name="Google Shape;1043;p36"/>
          <p:cNvSpPr txBox="1"/>
          <p:nvPr/>
        </p:nvSpPr>
        <p:spPr>
          <a:xfrm>
            <a:off x="4052859" y="3394106"/>
            <a:ext cx="12999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검색한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정보</a:t>
            </a:r>
            <a:endParaRPr/>
          </a:p>
        </p:txBody>
      </p:sp>
      <p:pic>
        <p:nvPicPr>
          <p:cNvPr id="1044" name="Google Shape;1044;p36"/>
          <p:cNvPicPr preferRelativeResize="0"/>
          <p:nvPr/>
        </p:nvPicPr>
        <p:blipFill rotWithShape="1">
          <a:blip r:embed="rId6">
            <a:alphaModFix/>
          </a:blip>
          <a:srcRect b="0" l="0" r="0" t="0"/>
          <a:stretch/>
        </p:blipFill>
        <p:spPr>
          <a:xfrm>
            <a:off x="2550278" y="5281425"/>
            <a:ext cx="724213" cy="650490"/>
          </a:xfrm>
          <a:prstGeom prst="rect">
            <a:avLst/>
          </a:prstGeom>
          <a:noFill/>
          <a:ln>
            <a:noFill/>
          </a:ln>
        </p:spPr>
      </p:pic>
      <p:cxnSp>
        <p:nvCxnSpPr>
          <p:cNvPr id="1045" name="Google Shape;1045;p36"/>
          <p:cNvCxnSpPr/>
          <p:nvPr/>
        </p:nvCxnSpPr>
        <p:spPr>
          <a:xfrm>
            <a:off x="7671863" y="2970671"/>
            <a:ext cx="1497167" cy="0"/>
          </a:xfrm>
          <a:prstGeom prst="straightConnector1">
            <a:avLst/>
          </a:prstGeom>
          <a:noFill/>
          <a:ln cap="flat" cmpd="sng" w="9525">
            <a:solidFill>
              <a:schemeClr val="dk1"/>
            </a:solidFill>
            <a:prstDash val="solid"/>
            <a:miter lim="800000"/>
            <a:headEnd len="sm" w="sm" type="none"/>
            <a:tailEnd len="med" w="med" type="triangle"/>
          </a:ln>
        </p:spPr>
      </p:cxnSp>
      <p:cxnSp>
        <p:nvCxnSpPr>
          <p:cNvPr id="1046" name="Google Shape;1046;p36"/>
          <p:cNvCxnSpPr/>
          <p:nvPr/>
        </p:nvCxnSpPr>
        <p:spPr>
          <a:xfrm rot="10800000">
            <a:off x="7697634" y="3353057"/>
            <a:ext cx="1425205" cy="0"/>
          </a:xfrm>
          <a:prstGeom prst="straightConnector1">
            <a:avLst/>
          </a:prstGeom>
          <a:noFill/>
          <a:ln cap="flat" cmpd="sng" w="9525">
            <a:solidFill>
              <a:schemeClr val="dk1"/>
            </a:solidFill>
            <a:prstDash val="solid"/>
            <a:miter lim="800000"/>
            <a:headEnd len="sm" w="sm" type="none"/>
            <a:tailEnd len="med" w="med" type="triangle"/>
          </a:ln>
        </p:spPr>
      </p:cxnSp>
      <p:sp>
        <p:nvSpPr>
          <p:cNvPr id="1047" name="Google Shape;1047;p36"/>
          <p:cNvSpPr txBox="1"/>
          <p:nvPr/>
        </p:nvSpPr>
        <p:spPr>
          <a:xfrm>
            <a:off x="7676896" y="2640457"/>
            <a:ext cx="151518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이미지 2개 입력</a:t>
            </a:r>
            <a:endParaRPr/>
          </a:p>
        </p:txBody>
      </p:sp>
      <p:sp>
        <p:nvSpPr>
          <p:cNvPr id="1048" name="Google Shape;1048;p36"/>
          <p:cNvSpPr txBox="1"/>
          <p:nvPr/>
        </p:nvSpPr>
        <p:spPr>
          <a:xfrm>
            <a:off x="7723350" y="3414395"/>
            <a:ext cx="137377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고유번호 출력</a:t>
            </a:r>
            <a:endParaRPr/>
          </a:p>
        </p:txBody>
      </p:sp>
      <p:pic>
        <p:nvPicPr>
          <p:cNvPr id="1049" name="Google Shape;1049;p36"/>
          <p:cNvPicPr preferRelativeResize="0"/>
          <p:nvPr/>
        </p:nvPicPr>
        <p:blipFill rotWithShape="1">
          <a:blip r:embed="rId7">
            <a:alphaModFix/>
          </a:blip>
          <a:srcRect b="0" l="0" r="0" t="0"/>
          <a:stretch/>
        </p:blipFill>
        <p:spPr>
          <a:xfrm>
            <a:off x="9495166" y="3191152"/>
            <a:ext cx="1724662" cy="507254"/>
          </a:xfrm>
          <a:prstGeom prst="rect">
            <a:avLst/>
          </a:prstGeom>
          <a:noFill/>
          <a:ln>
            <a:noFill/>
          </a:ln>
        </p:spPr>
      </p:pic>
      <p:grpSp>
        <p:nvGrpSpPr>
          <p:cNvPr id="1050" name="Google Shape;1050;p36"/>
          <p:cNvGrpSpPr/>
          <p:nvPr/>
        </p:nvGrpSpPr>
        <p:grpSpPr>
          <a:xfrm>
            <a:off x="2076686" y="1442692"/>
            <a:ext cx="1703004" cy="3595230"/>
            <a:chOff x="2076686" y="1442692"/>
            <a:chExt cx="1703004" cy="3595230"/>
          </a:xfrm>
        </p:grpSpPr>
        <p:pic>
          <p:nvPicPr>
            <p:cNvPr descr="텍스트이(가) 표시된 사진&#10;&#10;자동 생성된 설명" id="1051" name="Google Shape;1051;p36"/>
            <p:cNvPicPr preferRelativeResize="0"/>
            <p:nvPr/>
          </p:nvPicPr>
          <p:blipFill rotWithShape="1">
            <a:blip r:embed="rId8">
              <a:alphaModFix/>
            </a:blip>
            <a:srcRect b="0" l="0" r="0" t="0"/>
            <a:stretch/>
          </p:blipFill>
          <p:spPr>
            <a:xfrm>
              <a:off x="2076686" y="1442692"/>
              <a:ext cx="1703004" cy="3595230"/>
            </a:xfrm>
            <a:prstGeom prst="rect">
              <a:avLst/>
            </a:prstGeom>
            <a:noFill/>
            <a:ln>
              <a:noFill/>
            </a:ln>
            <a:effectLst>
              <a:outerShdw blurRad="88900" rotWithShape="0" algn="ctr">
                <a:srgbClr val="000000">
                  <a:alpha val="12941"/>
                </a:srgbClr>
              </a:outerShdw>
            </a:effectLst>
          </p:spPr>
        </p:pic>
        <p:pic>
          <p:nvPicPr>
            <p:cNvPr id="1052" name="Google Shape;1052;p36"/>
            <p:cNvPicPr preferRelativeResize="0"/>
            <p:nvPr/>
          </p:nvPicPr>
          <p:blipFill rotWithShape="1">
            <a:blip r:embed="rId9">
              <a:alphaModFix/>
            </a:blip>
            <a:srcRect b="0" l="0" r="0" t="0"/>
            <a:stretch/>
          </p:blipFill>
          <p:spPr>
            <a:xfrm>
              <a:off x="2587198" y="4091126"/>
              <a:ext cx="753366" cy="218985"/>
            </a:xfrm>
            <a:prstGeom prst="rect">
              <a:avLst/>
            </a:prstGeom>
            <a:noFill/>
            <a:ln>
              <a:noFill/>
            </a:ln>
          </p:spPr>
        </p:pic>
      </p:grpSp>
      <p:sp>
        <p:nvSpPr>
          <p:cNvPr id="1053" name="Google Shape;1053;p36"/>
          <p:cNvSpPr txBox="1"/>
          <p:nvPr/>
        </p:nvSpPr>
        <p:spPr>
          <a:xfrm>
            <a:off x="379394" y="203501"/>
            <a:ext cx="3043485"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진행 현황</a:t>
            </a:r>
            <a:endParaRPr sz="1800">
              <a:solidFill>
                <a:srgbClr val="CC3700"/>
              </a:solidFill>
              <a:latin typeface="Do Hyeon"/>
              <a:ea typeface="Do Hyeon"/>
              <a:cs typeface="Do Hyeon"/>
              <a:sym typeface="Do Hyeon"/>
            </a:endParaRPr>
          </a:p>
          <a:p>
            <a:pPr indent="0" lvl="0" marL="0" marR="0" rtl="0" algn="l">
              <a:spcBef>
                <a:spcPts val="0"/>
              </a:spcBef>
              <a:spcAft>
                <a:spcPts val="0"/>
              </a:spcAft>
              <a:buNone/>
            </a:pPr>
            <a:r>
              <a:rPr lang="ko-KR" sz="1800">
                <a:solidFill>
                  <a:srgbClr val="181818"/>
                </a:solidFill>
                <a:latin typeface="Do Hyeon"/>
                <a:ea typeface="Do Hyeon"/>
                <a:cs typeface="Do Hyeon"/>
                <a:sym typeface="Do Hyeon"/>
              </a:rPr>
              <a:t>서버</a:t>
            </a:r>
            <a:endParaRPr/>
          </a:p>
        </p:txBody>
      </p:sp>
      <p:sp>
        <p:nvSpPr>
          <p:cNvPr id="1054" name="Google Shape;1054;p36"/>
          <p:cNvSpPr/>
          <p:nvPr/>
        </p:nvSpPr>
        <p:spPr>
          <a:xfrm>
            <a:off x="402194" y="858679"/>
            <a:ext cx="11276036" cy="5915985"/>
          </a:xfrm>
          <a:prstGeom prst="rect">
            <a:avLst/>
          </a:prstGeom>
          <a:solidFill>
            <a:srgbClr val="F2F2F2">
              <a:alpha val="7215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5" name="Google Shape;1055;p36"/>
          <p:cNvSpPr/>
          <p:nvPr/>
        </p:nvSpPr>
        <p:spPr>
          <a:xfrm>
            <a:off x="6874548" y="5162247"/>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56" name="Google Shape;1056;p36"/>
          <p:cNvSpPr/>
          <p:nvPr/>
        </p:nvSpPr>
        <p:spPr>
          <a:xfrm>
            <a:off x="5135606" y="2414813"/>
            <a:ext cx="2536257"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1057" name="Google Shape;1057;p36"/>
          <p:cNvPicPr preferRelativeResize="0"/>
          <p:nvPr/>
        </p:nvPicPr>
        <p:blipFill rotWithShape="1">
          <a:blip r:embed="rId10">
            <a:alphaModFix/>
          </a:blip>
          <a:srcRect b="0" l="0" r="0" t="0"/>
          <a:stretch/>
        </p:blipFill>
        <p:spPr>
          <a:xfrm>
            <a:off x="5260109" y="2754055"/>
            <a:ext cx="704932" cy="704932"/>
          </a:xfrm>
          <a:prstGeom prst="rect">
            <a:avLst/>
          </a:prstGeom>
          <a:noFill/>
          <a:ln>
            <a:noFill/>
          </a:ln>
        </p:spPr>
      </p:pic>
      <p:pic>
        <p:nvPicPr>
          <p:cNvPr id="1058" name="Google Shape;1058;p36"/>
          <p:cNvPicPr preferRelativeResize="0"/>
          <p:nvPr/>
        </p:nvPicPr>
        <p:blipFill rotWithShape="1">
          <a:blip r:embed="rId11">
            <a:alphaModFix/>
          </a:blip>
          <a:srcRect b="0" l="0" r="0" t="0"/>
          <a:stretch/>
        </p:blipFill>
        <p:spPr>
          <a:xfrm>
            <a:off x="6317507" y="2780437"/>
            <a:ext cx="1294047" cy="791431"/>
          </a:xfrm>
          <a:prstGeom prst="rect">
            <a:avLst/>
          </a:prstGeom>
          <a:noFill/>
          <a:ln>
            <a:noFill/>
          </a:ln>
        </p:spPr>
      </p:pic>
      <p:sp>
        <p:nvSpPr>
          <p:cNvPr id="1059" name="Google Shape;1059;p36"/>
          <p:cNvSpPr/>
          <p:nvPr/>
        </p:nvSpPr>
        <p:spPr>
          <a:xfrm>
            <a:off x="5986456" y="3037022"/>
            <a:ext cx="288758" cy="278259"/>
          </a:xfrm>
          <a:prstGeom prst="mathPlus">
            <a:avLst>
              <a:gd fmla="val 23520" name="adj1"/>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60" name="Google Shape;1060;p36"/>
          <p:cNvSpPr txBox="1"/>
          <p:nvPr/>
        </p:nvSpPr>
        <p:spPr>
          <a:xfrm>
            <a:off x="5666182" y="2029760"/>
            <a:ext cx="14199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API Server</a:t>
            </a:r>
            <a:endParaRPr sz="1800">
              <a:solidFill>
                <a:schemeClr val="dk1"/>
              </a:solidFill>
              <a:latin typeface="Arial"/>
              <a:ea typeface="Arial"/>
              <a:cs typeface="Arial"/>
              <a:sym typeface="Arial"/>
            </a:endParaRPr>
          </a:p>
        </p:txBody>
      </p:sp>
      <p:sp>
        <p:nvSpPr>
          <p:cNvPr id="1061" name="Google Shape;1061;p36"/>
          <p:cNvSpPr/>
          <p:nvPr/>
        </p:nvSpPr>
        <p:spPr>
          <a:xfrm>
            <a:off x="4196928" y="5168436"/>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1062" name="Google Shape;1062;p36"/>
          <p:cNvPicPr preferRelativeResize="0"/>
          <p:nvPr/>
        </p:nvPicPr>
        <p:blipFill rotWithShape="1">
          <a:blip r:embed="rId12">
            <a:alphaModFix/>
          </a:blip>
          <a:srcRect b="0" l="0" r="0" t="0"/>
          <a:stretch/>
        </p:blipFill>
        <p:spPr>
          <a:xfrm>
            <a:off x="4300743" y="5441053"/>
            <a:ext cx="855845" cy="855845"/>
          </a:xfrm>
          <a:prstGeom prst="rect">
            <a:avLst/>
          </a:prstGeom>
          <a:noFill/>
          <a:ln>
            <a:noFill/>
          </a:ln>
        </p:spPr>
      </p:pic>
      <p:sp>
        <p:nvSpPr>
          <p:cNvPr id="1063" name="Google Shape;1063;p36"/>
          <p:cNvSpPr txBox="1"/>
          <p:nvPr/>
        </p:nvSpPr>
        <p:spPr>
          <a:xfrm>
            <a:off x="4858599" y="4818661"/>
            <a:ext cx="1191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Database</a:t>
            </a:r>
            <a:endParaRPr sz="1800">
              <a:solidFill>
                <a:schemeClr val="dk1"/>
              </a:solidFill>
              <a:latin typeface="Arial"/>
              <a:ea typeface="Arial"/>
              <a:cs typeface="Arial"/>
              <a:sym typeface="Arial"/>
            </a:endParaRPr>
          </a:p>
        </p:txBody>
      </p:sp>
      <p:sp>
        <p:nvSpPr>
          <p:cNvPr id="1064" name="Google Shape;1064;p36"/>
          <p:cNvSpPr txBox="1"/>
          <p:nvPr/>
        </p:nvSpPr>
        <p:spPr>
          <a:xfrm>
            <a:off x="6805509" y="4793046"/>
            <a:ext cx="2779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Open API (낱알식별목록)</a:t>
            </a:r>
            <a:endParaRPr sz="1800">
              <a:solidFill>
                <a:schemeClr val="dk1"/>
              </a:solidFill>
              <a:latin typeface="Arial"/>
              <a:ea typeface="Arial"/>
              <a:cs typeface="Arial"/>
              <a:sym typeface="Arial"/>
            </a:endParaRPr>
          </a:p>
        </p:txBody>
      </p:sp>
      <p:cxnSp>
        <p:nvCxnSpPr>
          <p:cNvPr id="1065" name="Google Shape;1065;p36"/>
          <p:cNvCxnSpPr/>
          <p:nvPr/>
        </p:nvCxnSpPr>
        <p:spPr>
          <a:xfrm flipH="1" rot="10800000">
            <a:off x="5491390" y="3945136"/>
            <a:ext cx="540327" cy="915562"/>
          </a:xfrm>
          <a:prstGeom prst="straightConnector1">
            <a:avLst/>
          </a:prstGeom>
          <a:noFill/>
          <a:ln cap="flat" cmpd="sng" w="9525">
            <a:solidFill>
              <a:schemeClr val="dk1"/>
            </a:solidFill>
            <a:prstDash val="solid"/>
            <a:miter lim="800000"/>
            <a:headEnd len="sm" w="sm" type="none"/>
            <a:tailEnd len="sm" w="sm" type="none"/>
          </a:ln>
        </p:spPr>
      </p:cxnSp>
      <p:pic>
        <p:nvPicPr>
          <p:cNvPr id="1066" name="Google Shape;1066;p36"/>
          <p:cNvPicPr preferRelativeResize="0"/>
          <p:nvPr/>
        </p:nvPicPr>
        <p:blipFill rotWithShape="1">
          <a:blip r:embed="rId13">
            <a:alphaModFix/>
          </a:blip>
          <a:srcRect b="0" l="0" r="0" t="0"/>
          <a:stretch/>
        </p:blipFill>
        <p:spPr>
          <a:xfrm>
            <a:off x="7017041" y="5267533"/>
            <a:ext cx="1011678" cy="1082495"/>
          </a:xfrm>
          <a:prstGeom prst="rect">
            <a:avLst/>
          </a:prstGeom>
          <a:noFill/>
          <a:ln>
            <a:noFill/>
          </a:ln>
        </p:spPr>
      </p:pic>
      <p:sp>
        <p:nvSpPr>
          <p:cNvPr id="1067" name="Google Shape;1067;p36"/>
          <p:cNvSpPr txBox="1"/>
          <p:nvPr/>
        </p:nvSpPr>
        <p:spPr>
          <a:xfrm>
            <a:off x="5360183" y="5240375"/>
            <a:ext cx="120971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회원정보,</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알약 기본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고유번호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이름</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제형</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분류명 등</a:t>
            </a:r>
            <a:endParaRPr/>
          </a:p>
        </p:txBody>
      </p:sp>
      <p:sp>
        <p:nvSpPr>
          <p:cNvPr id="1068" name="Google Shape;1068;p36"/>
          <p:cNvSpPr txBox="1"/>
          <p:nvPr/>
        </p:nvSpPr>
        <p:spPr>
          <a:xfrm>
            <a:off x="8066132" y="5281425"/>
            <a:ext cx="120971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상세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복용법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부작용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효능 등</a:t>
            </a:r>
            <a:endParaRPr/>
          </a:p>
        </p:txBody>
      </p:sp>
      <p:cxnSp>
        <p:nvCxnSpPr>
          <p:cNvPr id="1069" name="Google Shape;1069;p36"/>
          <p:cNvCxnSpPr/>
          <p:nvPr/>
        </p:nvCxnSpPr>
        <p:spPr>
          <a:xfrm rot="10800000">
            <a:off x="6940007" y="3937108"/>
            <a:ext cx="540327" cy="915562"/>
          </a:xfrm>
          <a:prstGeom prst="straightConnector1">
            <a:avLst/>
          </a:prstGeom>
          <a:noFill/>
          <a:ln cap="flat" cmpd="sng" w="9525">
            <a:solidFill>
              <a:schemeClr val="dk1"/>
            </a:solidFill>
            <a:prstDash val="solid"/>
            <a:miter lim="800000"/>
            <a:headEnd len="sm" w="sm" type="none"/>
            <a:tailEnd len="sm" w="sm" type="none"/>
          </a:ln>
        </p:spPr>
      </p:cxnSp>
      <p:sp>
        <p:nvSpPr>
          <p:cNvPr id="1070" name="Google Shape;1070;p36"/>
          <p:cNvSpPr/>
          <p:nvPr/>
        </p:nvSpPr>
        <p:spPr>
          <a:xfrm>
            <a:off x="6970857" y="1504860"/>
            <a:ext cx="1430247" cy="1326142"/>
          </a:xfrm>
          <a:prstGeom prst="ellipse">
            <a:avLst/>
          </a:prstGeom>
          <a:solidFill>
            <a:schemeClr val="accen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lt1"/>
                </a:solidFill>
                <a:latin typeface="Do Hyeon"/>
                <a:ea typeface="Do Hyeon"/>
                <a:cs typeface="Do Hyeon"/>
                <a:sym typeface="Do Hyeon"/>
              </a:rPr>
              <a:t>45%</a:t>
            </a:r>
            <a:endParaRPr/>
          </a:p>
          <a:p>
            <a:pPr indent="0" lvl="0" marL="0" marR="0" rtl="0" algn="ctr">
              <a:spcBef>
                <a:spcPts val="0"/>
              </a:spcBef>
              <a:spcAft>
                <a:spcPts val="0"/>
              </a:spcAft>
              <a:buNone/>
            </a:pPr>
            <a:r>
              <a:rPr lang="ko-KR" sz="2800">
                <a:solidFill>
                  <a:schemeClr val="lt1"/>
                </a:solidFill>
                <a:latin typeface="Do Hyeon"/>
                <a:ea typeface="Do Hyeon"/>
                <a:cs typeface="Do Hyeon"/>
                <a:sym typeface="Do Hyeon"/>
              </a:rPr>
              <a:t>완료</a:t>
            </a:r>
            <a:endParaRPr sz="2800">
              <a:solidFill>
                <a:schemeClr val="lt1"/>
              </a:solidFill>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37"/>
          <p:cNvSpPr txBox="1"/>
          <p:nvPr/>
        </p:nvSpPr>
        <p:spPr>
          <a:xfrm rot="1968650">
            <a:off x="6811007" y="4407497"/>
            <a:ext cx="159762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알약의 고유번호</a:t>
            </a:r>
            <a:endParaRPr/>
          </a:p>
        </p:txBody>
      </p:sp>
      <p:sp>
        <p:nvSpPr>
          <p:cNvPr id="1077" name="Google Shape;1077;p37"/>
          <p:cNvSpPr txBox="1"/>
          <p:nvPr/>
        </p:nvSpPr>
        <p:spPr>
          <a:xfrm rot="2014713">
            <a:off x="6437689" y="4799677"/>
            <a:ext cx="149738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알약의 상세 정보</a:t>
            </a:r>
            <a:endParaRPr/>
          </a:p>
        </p:txBody>
      </p:sp>
      <p:pic>
        <p:nvPicPr>
          <p:cNvPr id="1078" name="Google Shape;1078;p37"/>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1079" name="Google Shape;1079;p37"/>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80" name="Google Shape;1080;p37"/>
          <p:cNvPicPr preferRelativeResize="0"/>
          <p:nvPr/>
        </p:nvPicPr>
        <p:blipFill rotWithShape="1">
          <a:blip r:embed="rId4">
            <a:alphaModFix/>
          </a:blip>
          <a:srcRect b="0" l="0" r="0" t="0"/>
          <a:stretch/>
        </p:blipFill>
        <p:spPr>
          <a:xfrm>
            <a:off x="5215171" y="2502398"/>
            <a:ext cx="1372123" cy="1372123"/>
          </a:xfrm>
          <a:prstGeom prst="rect">
            <a:avLst/>
          </a:prstGeom>
          <a:noFill/>
          <a:ln>
            <a:noFill/>
          </a:ln>
        </p:spPr>
      </p:pic>
      <p:grpSp>
        <p:nvGrpSpPr>
          <p:cNvPr id="1081" name="Google Shape;1081;p37"/>
          <p:cNvGrpSpPr/>
          <p:nvPr/>
        </p:nvGrpSpPr>
        <p:grpSpPr>
          <a:xfrm>
            <a:off x="7723019" y="4762009"/>
            <a:ext cx="2089387" cy="1465448"/>
            <a:chOff x="7409427" y="4711150"/>
            <a:chExt cx="2089387" cy="1465448"/>
          </a:xfrm>
        </p:grpSpPr>
        <p:sp>
          <p:nvSpPr>
            <p:cNvPr id="1082" name="Google Shape;1082;p37"/>
            <p:cNvSpPr txBox="1"/>
            <p:nvPr/>
          </p:nvSpPr>
          <p:spPr>
            <a:xfrm>
              <a:off x="7409427" y="5530267"/>
              <a:ext cx="208938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Do Hyeon"/>
                  <a:ea typeface="Do Hyeon"/>
                  <a:cs typeface="Do Hyeon"/>
                  <a:sym typeface="Do Hyeon"/>
                </a:rPr>
                <a:t>알약 상세정보 </a:t>
              </a:r>
              <a:endParaRPr sz="1800">
                <a:solidFill>
                  <a:schemeClr val="dk1"/>
                </a:solidFill>
                <a:latin typeface="Do Hyeon"/>
                <a:ea typeface="Do Hyeon"/>
                <a:cs typeface="Do Hyeon"/>
                <a:sym typeface="Do Hyeon"/>
              </a:endParaRPr>
            </a:p>
            <a:p>
              <a:pPr indent="0" lvl="0" marL="0" marR="0" rtl="0" algn="ctr">
                <a:spcBef>
                  <a:spcPts val="0"/>
                </a:spcBef>
                <a:spcAft>
                  <a:spcPts val="0"/>
                </a:spcAft>
                <a:buNone/>
              </a:pPr>
              <a:r>
                <a:rPr lang="ko-KR" sz="1800">
                  <a:solidFill>
                    <a:schemeClr val="dk1"/>
                  </a:solidFill>
                  <a:latin typeface="Do Hyeon"/>
                  <a:ea typeface="Do Hyeon"/>
                  <a:cs typeface="Do Hyeon"/>
                  <a:sym typeface="Do Hyeon"/>
                </a:rPr>
                <a:t>open API</a:t>
              </a:r>
              <a:endParaRPr sz="1800">
                <a:solidFill>
                  <a:schemeClr val="dk1"/>
                </a:solidFill>
                <a:latin typeface="Do Hyeon"/>
                <a:ea typeface="Do Hyeon"/>
                <a:cs typeface="Do Hyeon"/>
                <a:sym typeface="Do Hyeon"/>
              </a:endParaRPr>
            </a:p>
          </p:txBody>
        </p:sp>
        <p:pic>
          <p:nvPicPr>
            <p:cNvPr id="1083" name="Google Shape;1083;p37"/>
            <p:cNvPicPr preferRelativeResize="0"/>
            <p:nvPr/>
          </p:nvPicPr>
          <p:blipFill rotWithShape="1">
            <a:blip r:embed="rId5">
              <a:alphaModFix/>
            </a:blip>
            <a:srcRect b="0" l="0" r="0" t="0"/>
            <a:stretch/>
          </p:blipFill>
          <p:spPr>
            <a:xfrm>
              <a:off x="8008321" y="4711150"/>
              <a:ext cx="732104" cy="732104"/>
            </a:xfrm>
            <a:prstGeom prst="rect">
              <a:avLst/>
            </a:prstGeom>
            <a:noFill/>
            <a:ln>
              <a:noFill/>
            </a:ln>
          </p:spPr>
        </p:pic>
      </p:grpSp>
      <p:cxnSp>
        <p:nvCxnSpPr>
          <p:cNvPr id="1084" name="Google Shape;1084;p37"/>
          <p:cNvCxnSpPr/>
          <p:nvPr/>
        </p:nvCxnSpPr>
        <p:spPr>
          <a:xfrm flipH="1" rot="10800000">
            <a:off x="6327880" y="1496830"/>
            <a:ext cx="1581979" cy="773495"/>
          </a:xfrm>
          <a:prstGeom prst="straightConnector1">
            <a:avLst/>
          </a:prstGeom>
          <a:noFill/>
          <a:ln cap="flat" cmpd="sng" w="19050">
            <a:solidFill>
              <a:schemeClr val="dk1"/>
            </a:solidFill>
            <a:prstDash val="solid"/>
            <a:miter lim="800000"/>
            <a:headEnd len="sm" w="sm" type="none"/>
            <a:tailEnd len="med" w="med" type="triangle"/>
          </a:ln>
        </p:spPr>
      </p:cxnSp>
      <p:cxnSp>
        <p:nvCxnSpPr>
          <p:cNvPr id="1085" name="Google Shape;1085;p37"/>
          <p:cNvCxnSpPr/>
          <p:nvPr/>
        </p:nvCxnSpPr>
        <p:spPr>
          <a:xfrm flipH="1">
            <a:off x="6381373" y="1709374"/>
            <a:ext cx="1632418" cy="795939"/>
          </a:xfrm>
          <a:prstGeom prst="straightConnector1">
            <a:avLst/>
          </a:prstGeom>
          <a:noFill/>
          <a:ln cap="flat" cmpd="sng" w="19050">
            <a:solidFill>
              <a:schemeClr val="dk1"/>
            </a:solidFill>
            <a:prstDash val="solid"/>
            <a:miter lim="800000"/>
            <a:headEnd len="sm" w="sm" type="none"/>
            <a:tailEnd len="med" w="med" type="triangle"/>
          </a:ln>
        </p:spPr>
      </p:cxnSp>
      <p:cxnSp>
        <p:nvCxnSpPr>
          <p:cNvPr id="1086" name="Google Shape;1086;p37"/>
          <p:cNvCxnSpPr/>
          <p:nvPr/>
        </p:nvCxnSpPr>
        <p:spPr>
          <a:xfrm>
            <a:off x="6736502" y="3127906"/>
            <a:ext cx="2057595" cy="0"/>
          </a:xfrm>
          <a:prstGeom prst="straightConnector1">
            <a:avLst/>
          </a:prstGeom>
          <a:noFill/>
          <a:ln cap="flat" cmpd="sng" w="19050">
            <a:solidFill>
              <a:schemeClr val="dk1"/>
            </a:solidFill>
            <a:prstDash val="solid"/>
            <a:miter lim="800000"/>
            <a:headEnd len="sm" w="sm" type="none"/>
            <a:tailEnd len="med" w="med" type="triangle"/>
          </a:ln>
        </p:spPr>
      </p:cxnSp>
      <p:cxnSp>
        <p:nvCxnSpPr>
          <p:cNvPr id="1087" name="Google Shape;1087;p37"/>
          <p:cNvCxnSpPr/>
          <p:nvPr/>
        </p:nvCxnSpPr>
        <p:spPr>
          <a:xfrm rot="10800000">
            <a:off x="6736502" y="3494808"/>
            <a:ext cx="1990410" cy="0"/>
          </a:xfrm>
          <a:prstGeom prst="straightConnector1">
            <a:avLst/>
          </a:prstGeom>
          <a:noFill/>
          <a:ln cap="flat" cmpd="sng" w="19050">
            <a:solidFill>
              <a:schemeClr val="dk1"/>
            </a:solidFill>
            <a:prstDash val="solid"/>
            <a:miter lim="800000"/>
            <a:headEnd len="sm" w="sm" type="none"/>
            <a:tailEnd len="med" w="med" type="triangle"/>
          </a:ln>
        </p:spPr>
      </p:cxnSp>
      <p:cxnSp>
        <p:nvCxnSpPr>
          <p:cNvPr id="1088" name="Google Shape;1088;p37"/>
          <p:cNvCxnSpPr/>
          <p:nvPr/>
        </p:nvCxnSpPr>
        <p:spPr>
          <a:xfrm>
            <a:off x="6513746" y="4051040"/>
            <a:ext cx="1463639" cy="946587"/>
          </a:xfrm>
          <a:prstGeom prst="straightConnector1">
            <a:avLst/>
          </a:prstGeom>
          <a:noFill/>
          <a:ln cap="flat" cmpd="sng" w="19050">
            <a:solidFill>
              <a:schemeClr val="dk1"/>
            </a:solidFill>
            <a:prstDash val="solid"/>
            <a:miter lim="800000"/>
            <a:headEnd len="sm" w="sm" type="none"/>
            <a:tailEnd len="med" w="med" type="triangle"/>
          </a:ln>
        </p:spPr>
      </p:cxnSp>
      <p:cxnSp>
        <p:nvCxnSpPr>
          <p:cNvPr id="1089" name="Google Shape;1089;p37"/>
          <p:cNvCxnSpPr/>
          <p:nvPr/>
        </p:nvCxnSpPr>
        <p:spPr>
          <a:xfrm rot="10800000">
            <a:off x="6377085" y="4237233"/>
            <a:ext cx="1432516" cy="946872"/>
          </a:xfrm>
          <a:prstGeom prst="straightConnector1">
            <a:avLst/>
          </a:prstGeom>
          <a:noFill/>
          <a:ln cap="flat" cmpd="sng" w="19050">
            <a:solidFill>
              <a:schemeClr val="dk1"/>
            </a:solidFill>
            <a:prstDash val="solid"/>
            <a:miter lim="800000"/>
            <a:headEnd len="sm" w="sm" type="none"/>
            <a:tailEnd len="med" w="med" type="triangle"/>
          </a:ln>
        </p:spPr>
      </p:cxnSp>
      <p:sp>
        <p:nvSpPr>
          <p:cNvPr id="1090" name="Google Shape;1090;p37"/>
          <p:cNvSpPr txBox="1"/>
          <p:nvPr/>
        </p:nvSpPr>
        <p:spPr>
          <a:xfrm>
            <a:off x="5342717" y="3784843"/>
            <a:ext cx="117653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Do Hyeon"/>
                <a:ea typeface="Do Hyeon"/>
                <a:cs typeface="Do Hyeon"/>
                <a:sym typeface="Do Hyeon"/>
              </a:rPr>
              <a:t>Server</a:t>
            </a:r>
            <a:endParaRPr sz="1800">
              <a:solidFill>
                <a:schemeClr val="dk1"/>
              </a:solidFill>
              <a:latin typeface="Do Hyeon"/>
              <a:ea typeface="Do Hyeon"/>
              <a:cs typeface="Do Hyeon"/>
              <a:sym typeface="Do Hyeon"/>
            </a:endParaRPr>
          </a:p>
        </p:txBody>
      </p:sp>
      <p:sp>
        <p:nvSpPr>
          <p:cNvPr id="1091" name="Google Shape;1091;p37"/>
          <p:cNvSpPr/>
          <p:nvPr/>
        </p:nvSpPr>
        <p:spPr>
          <a:xfrm>
            <a:off x="1024658" y="5461811"/>
            <a:ext cx="1736028" cy="1004850"/>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92" name="Google Shape;1092;p37"/>
          <p:cNvSpPr txBox="1"/>
          <p:nvPr/>
        </p:nvSpPr>
        <p:spPr>
          <a:xfrm>
            <a:off x="1218044" y="5540102"/>
            <a:ext cx="173602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 </a:t>
            </a:r>
            <a:r>
              <a:rPr lang="ko-KR" sz="1800">
                <a:solidFill>
                  <a:schemeClr val="dk1"/>
                </a:solidFill>
                <a:latin typeface="Do Hyeon"/>
                <a:ea typeface="Do Hyeon"/>
                <a:cs typeface="Do Hyeon"/>
                <a:sym typeface="Do Hyeon"/>
              </a:rPr>
              <a:t>완료</a:t>
            </a:r>
            <a:endParaRPr sz="1800">
              <a:solidFill>
                <a:schemeClr val="dk1"/>
              </a:solidFill>
              <a:latin typeface="Do Hyeon"/>
              <a:ea typeface="Do Hyeon"/>
              <a:cs typeface="Do Hyeon"/>
              <a:sym typeface="Do Hyeon"/>
            </a:endParaRPr>
          </a:p>
          <a:p>
            <a:pPr indent="0" lvl="0" marL="0" marR="0" rtl="0" algn="l">
              <a:spcBef>
                <a:spcPts val="0"/>
              </a:spcBef>
              <a:spcAft>
                <a:spcPts val="0"/>
              </a:spcAft>
              <a:buNone/>
            </a:pPr>
            <a:r>
              <a:rPr lang="ko-KR" sz="1800">
                <a:solidFill>
                  <a:schemeClr val="dk1"/>
                </a:solidFill>
                <a:latin typeface="Do Hyeon"/>
                <a:ea typeface="Do Hyeon"/>
                <a:cs typeface="Do Hyeon"/>
                <a:sym typeface="Do Hyeon"/>
              </a:rPr>
              <a:t> 진행중</a:t>
            </a:r>
            <a:endParaRPr sz="1800">
              <a:solidFill>
                <a:schemeClr val="dk1"/>
              </a:solidFill>
              <a:latin typeface="Do Hyeon"/>
              <a:ea typeface="Do Hyeon"/>
              <a:cs typeface="Do Hyeon"/>
              <a:sym typeface="Do Hyeon"/>
            </a:endParaRPr>
          </a:p>
          <a:p>
            <a:pPr indent="0" lvl="0" marL="0" marR="0" rtl="0" algn="l">
              <a:spcBef>
                <a:spcPts val="0"/>
              </a:spcBef>
              <a:spcAft>
                <a:spcPts val="0"/>
              </a:spcAft>
              <a:buNone/>
            </a:pPr>
            <a:r>
              <a:rPr lang="ko-KR" sz="1800">
                <a:solidFill>
                  <a:schemeClr val="dk1"/>
                </a:solidFill>
                <a:latin typeface="Do Hyeon"/>
                <a:ea typeface="Do Hyeon"/>
                <a:cs typeface="Do Hyeon"/>
                <a:sym typeface="Do Hyeon"/>
              </a:rPr>
              <a:t> 진행 예정</a:t>
            </a:r>
            <a:endParaRPr sz="1800">
              <a:solidFill>
                <a:schemeClr val="dk1"/>
              </a:solidFill>
              <a:latin typeface="Arial"/>
              <a:ea typeface="Arial"/>
              <a:cs typeface="Arial"/>
              <a:sym typeface="Arial"/>
            </a:endParaRPr>
          </a:p>
        </p:txBody>
      </p:sp>
      <p:sp>
        <p:nvSpPr>
          <p:cNvPr id="1093" name="Google Shape;1093;p37"/>
          <p:cNvSpPr/>
          <p:nvPr/>
        </p:nvSpPr>
        <p:spPr>
          <a:xfrm>
            <a:off x="1122360" y="5627705"/>
            <a:ext cx="173986" cy="172815"/>
          </a:xfrm>
          <a:prstGeom prst="ellipse">
            <a:avLst/>
          </a:prstGeom>
          <a:solidFill>
            <a:srgbClr val="00B05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4" name="Google Shape;1094;p37"/>
          <p:cNvSpPr/>
          <p:nvPr/>
        </p:nvSpPr>
        <p:spPr>
          <a:xfrm>
            <a:off x="1117746" y="6179586"/>
            <a:ext cx="173986" cy="172815"/>
          </a:xfrm>
          <a:prstGeom prst="ellipse">
            <a:avLst/>
          </a:prstGeom>
          <a:solidFill>
            <a:srgbClr val="FF0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5" name="Google Shape;1095;p37"/>
          <p:cNvSpPr/>
          <p:nvPr/>
        </p:nvSpPr>
        <p:spPr>
          <a:xfrm>
            <a:off x="1117746" y="5892512"/>
            <a:ext cx="173986" cy="172815"/>
          </a:xfrm>
          <a:prstGeom prst="ellipse">
            <a:avLst/>
          </a:prstGeom>
          <a:solidFill>
            <a:srgbClr val="FFC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96" name="Google Shape;1096;p37"/>
          <p:cNvGrpSpPr/>
          <p:nvPr/>
        </p:nvGrpSpPr>
        <p:grpSpPr>
          <a:xfrm>
            <a:off x="2955858" y="2475928"/>
            <a:ext cx="2566981" cy="646331"/>
            <a:chOff x="2859706" y="2466083"/>
            <a:chExt cx="2566981" cy="646331"/>
          </a:xfrm>
        </p:grpSpPr>
        <p:sp>
          <p:nvSpPr>
            <p:cNvPr id="1097" name="Google Shape;1097;p37"/>
            <p:cNvSpPr txBox="1"/>
            <p:nvPr/>
          </p:nvSpPr>
          <p:spPr>
            <a:xfrm>
              <a:off x="2910206" y="2466083"/>
              <a:ext cx="251648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  찾고 싶은 알약의 사진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상세정보를 알고 싶은 알약의 이름</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로그인 요청</a:t>
              </a:r>
              <a:endParaRPr/>
            </a:p>
          </p:txBody>
        </p:sp>
        <p:sp>
          <p:nvSpPr>
            <p:cNvPr id="1098" name="Google Shape;1098;p37"/>
            <p:cNvSpPr/>
            <p:nvPr/>
          </p:nvSpPr>
          <p:spPr>
            <a:xfrm>
              <a:off x="2859706" y="2538714"/>
              <a:ext cx="167640" cy="149741"/>
            </a:xfrm>
            <a:prstGeom prst="ellipse">
              <a:avLst/>
            </a:prstGeom>
            <a:solidFill>
              <a:srgbClr val="FF0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9" name="Google Shape;1099;p37"/>
            <p:cNvSpPr/>
            <p:nvPr/>
          </p:nvSpPr>
          <p:spPr>
            <a:xfrm>
              <a:off x="2859706" y="2713100"/>
              <a:ext cx="167640" cy="149741"/>
            </a:xfrm>
            <a:prstGeom prst="ellipse">
              <a:avLst/>
            </a:prstGeom>
            <a:solidFill>
              <a:srgbClr val="FF0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0" name="Google Shape;1100;p37"/>
            <p:cNvSpPr/>
            <p:nvPr/>
          </p:nvSpPr>
          <p:spPr>
            <a:xfrm>
              <a:off x="2859706" y="2877877"/>
              <a:ext cx="167640" cy="149741"/>
            </a:xfrm>
            <a:prstGeom prst="ellipse">
              <a:avLst/>
            </a:prstGeom>
            <a:solidFill>
              <a:srgbClr val="FFC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101" name="Google Shape;1101;p37"/>
          <p:cNvGrpSpPr/>
          <p:nvPr/>
        </p:nvGrpSpPr>
        <p:grpSpPr>
          <a:xfrm>
            <a:off x="3001501" y="3638468"/>
            <a:ext cx="1206046" cy="461665"/>
            <a:chOff x="2971054" y="3596952"/>
            <a:chExt cx="1206046" cy="461665"/>
          </a:xfrm>
        </p:grpSpPr>
        <p:sp>
          <p:nvSpPr>
            <p:cNvPr id="1102" name="Google Shape;1102;p37"/>
            <p:cNvSpPr txBox="1"/>
            <p:nvPr/>
          </p:nvSpPr>
          <p:spPr>
            <a:xfrm>
              <a:off x="3019726" y="3596952"/>
              <a:ext cx="115737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  로그인 정보</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정보 </a:t>
              </a:r>
              <a:endParaRPr sz="1200">
                <a:solidFill>
                  <a:schemeClr val="dk1"/>
                </a:solidFill>
                <a:latin typeface="Arial"/>
                <a:ea typeface="Arial"/>
                <a:cs typeface="Arial"/>
                <a:sym typeface="Arial"/>
              </a:endParaRPr>
            </a:p>
          </p:txBody>
        </p:sp>
        <p:sp>
          <p:nvSpPr>
            <p:cNvPr id="1103" name="Google Shape;1103;p37"/>
            <p:cNvSpPr/>
            <p:nvPr/>
          </p:nvSpPr>
          <p:spPr>
            <a:xfrm>
              <a:off x="2971054" y="3835013"/>
              <a:ext cx="167640" cy="149741"/>
            </a:xfrm>
            <a:prstGeom prst="ellipse">
              <a:avLst/>
            </a:prstGeom>
            <a:solidFill>
              <a:srgbClr val="FF4C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4" name="Google Shape;1104;p37"/>
            <p:cNvSpPr/>
            <p:nvPr/>
          </p:nvSpPr>
          <p:spPr>
            <a:xfrm>
              <a:off x="2971054" y="3660971"/>
              <a:ext cx="167640" cy="149741"/>
            </a:xfrm>
            <a:prstGeom prst="ellipse">
              <a:avLst/>
            </a:prstGeom>
            <a:solidFill>
              <a:srgbClr val="FFC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105" name="Google Shape;1105;p37"/>
          <p:cNvSpPr txBox="1"/>
          <p:nvPr/>
        </p:nvSpPr>
        <p:spPr>
          <a:xfrm>
            <a:off x="1610434" y="3112414"/>
            <a:ext cx="117653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chemeClr val="dk1"/>
                </a:solidFill>
                <a:latin typeface="Do Hyeon"/>
                <a:ea typeface="Do Hyeon"/>
                <a:cs typeface="Do Hyeon"/>
                <a:sym typeface="Do Hyeon"/>
              </a:rPr>
              <a:t>Client</a:t>
            </a:r>
            <a:endParaRPr sz="2400">
              <a:solidFill>
                <a:schemeClr val="dk1"/>
              </a:solidFill>
              <a:latin typeface="Do Hyeon"/>
              <a:ea typeface="Do Hyeon"/>
              <a:cs typeface="Do Hyeon"/>
              <a:sym typeface="Do Hyeon"/>
            </a:endParaRPr>
          </a:p>
        </p:txBody>
      </p:sp>
      <p:sp>
        <p:nvSpPr>
          <p:cNvPr id="1106" name="Google Shape;1106;p37"/>
          <p:cNvSpPr txBox="1"/>
          <p:nvPr/>
        </p:nvSpPr>
        <p:spPr>
          <a:xfrm>
            <a:off x="8936505" y="2886079"/>
            <a:ext cx="117539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chemeClr val="dk1"/>
                </a:solidFill>
                <a:latin typeface="Do Hyeon"/>
                <a:ea typeface="Do Hyeon"/>
                <a:cs typeface="Do Hyeon"/>
                <a:sym typeface="Do Hyeon"/>
              </a:rPr>
              <a:t>AI model</a:t>
            </a:r>
            <a:endParaRPr sz="2400">
              <a:solidFill>
                <a:schemeClr val="dk1"/>
              </a:solidFill>
              <a:latin typeface="Do Hyeon"/>
              <a:ea typeface="Do Hyeon"/>
              <a:cs typeface="Do Hyeon"/>
              <a:sym typeface="Do Hyeon"/>
            </a:endParaRPr>
          </a:p>
        </p:txBody>
      </p:sp>
      <p:cxnSp>
        <p:nvCxnSpPr>
          <p:cNvPr id="1107" name="Google Shape;1107;p37"/>
          <p:cNvCxnSpPr/>
          <p:nvPr/>
        </p:nvCxnSpPr>
        <p:spPr>
          <a:xfrm>
            <a:off x="2859706" y="3128124"/>
            <a:ext cx="2057595" cy="0"/>
          </a:xfrm>
          <a:prstGeom prst="straightConnector1">
            <a:avLst/>
          </a:prstGeom>
          <a:noFill/>
          <a:ln cap="flat" cmpd="sng" w="19050">
            <a:solidFill>
              <a:schemeClr val="dk1"/>
            </a:solidFill>
            <a:prstDash val="solid"/>
            <a:miter lim="800000"/>
            <a:headEnd len="sm" w="sm" type="none"/>
            <a:tailEnd len="med" w="med" type="triangle"/>
          </a:ln>
        </p:spPr>
      </p:cxnSp>
      <p:cxnSp>
        <p:nvCxnSpPr>
          <p:cNvPr id="1108" name="Google Shape;1108;p37"/>
          <p:cNvCxnSpPr/>
          <p:nvPr/>
        </p:nvCxnSpPr>
        <p:spPr>
          <a:xfrm rot="10800000">
            <a:off x="2859706" y="3527228"/>
            <a:ext cx="1990410" cy="0"/>
          </a:xfrm>
          <a:prstGeom prst="straightConnector1">
            <a:avLst/>
          </a:prstGeom>
          <a:noFill/>
          <a:ln cap="flat" cmpd="sng" w="19050">
            <a:solidFill>
              <a:schemeClr val="dk1"/>
            </a:solidFill>
            <a:prstDash val="solid"/>
            <a:miter lim="800000"/>
            <a:headEnd len="sm" w="sm" type="none"/>
            <a:tailEnd len="med" w="med" type="triangle"/>
          </a:ln>
        </p:spPr>
      </p:cxnSp>
      <p:grpSp>
        <p:nvGrpSpPr>
          <p:cNvPr id="1109" name="Google Shape;1109;p37"/>
          <p:cNvGrpSpPr/>
          <p:nvPr/>
        </p:nvGrpSpPr>
        <p:grpSpPr>
          <a:xfrm>
            <a:off x="7728282" y="627085"/>
            <a:ext cx="2089387" cy="1193201"/>
            <a:chOff x="7619961" y="674232"/>
            <a:chExt cx="2089387" cy="1193201"/>
          </a:xfrm>
        </p:grpSpPr>
        <p:sp>
          <p:nvSpPr>
            <p:cNvPr id="1110" name="Google Shape;1110;p37"/>
            <p:cNvSpPr txBox="1"/>
            <p:nvPr/>
          </p:nvSpPr>
          <p:spPr>
            <a:xfrm>
              <a:off x="7619961" y="1498101"/>
              <a:ext cx="208938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Do Hyeon"/>
                  <a:ea typeface="Do Hyeon"/>
                  <a:cs typeface="Do Hyeon"/>
                  <a:sym typeface="Do Hyeon"/>
                </a:rPr>
                <a:t>database</a:t>
              </a:r>
              <a:endParaRPr sz="1800">
                <a:solidFill>
                  <a:schemeClr val="dk1"/>
                </a:solidFill>
                <a:latin typeface="Do Hyeon"/>
                <a:ea typeface="Do Hyeon"/>
                <a:cs typeface="Do Hyeon"/>
                <a:sym typeface="Do Hyeon"/>
              </a:endParaRPr>
            </a:p>
          </p:txBody>
        </p:sp>
        <p:pic>
          <p:nvPicPr>
            <p:cNvPr id="1111" name="Google Shape;1111;p37"/>
            <p:cNvPicPr preferRelativeResize="0"/>
            <p:nvPr/>
          </p:nvPicPr>
          <p:blipFill rotWithShape="1">
            <a:blip r:embed="rId5">
              <a:alphaModFix/>
            </a:blip>
            <a:srcRect b="0" l="0" r="0" t="0"/>
            <a:stretch/>
          </p:blipFill>
          <p:spPr>
            <a:xfrm>
              <a:off x="8251198" y="674232"/>
              <a:ext cx="732104" cy="732104"/>
            </a:xfrm>
            <a:prstGeom prst="rect">
              <a:avLst/>
            </a:prstGeom>
            <a:noFill/>
            <a:ln>
              <a:noFill/>
            </a:ln>
          </p:spPr>
        </p:pic>
      </p:grpSp>
      <p:grpSp>
        <p:nvGrpSpPr>
          <p:cNvPr id="1112" name="Google Shape;1112;p37"/>
          <p:cNvGrpSpPr/>
          <p:nvPr/>
        </p:nvGrpSpPr>
        <p:grpSpPr>
          <a:xfrm>
            <a:off x="6375003" y="627085"/>
            <a:ext cx="2469634" cy="1501483"/>
            <a:chOff x="6368104" y="602647"/>
            <a:chExt cx="2469634" cy="1501483"/>
          </a:xfrm>
        </p:grpSpPr>
        <p:sp>
          <p:nvSpPr>
            <p:cNvPr id="1113" name="Google Shape;1113;p37"/>
            <p:cNvSpPr txBox="1"/>
            <p:nvPr/>
          </p:nvSpPr>
          <p:spPr>
            <a:xfrm rot="-1532352">
              <a:off x="6344680" y="1122556"/>
              <a:ext cx="251648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  알약의 고유번호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회원 정보 요청</a:t>
              </a:r>
              <a:endParaRPr/>
            </a:p>
          </p:txBody>
        </p:sp>
        <p:sp>
          <p:nvSpPr>
            <p:cNvPr id="1114" name="Google Shape;1114;p37"/>
            <p:cNvSpPr/>
            <p:nvPr/>
          </p:nvSpPr>
          <p:spPr>
            <a:xfrm>
              <a:off x="6455209" y="1867040"/>
              <a:ext cx="167640" cy="149741"/>
            </a:xfrm>
            <a:prstGeom prst="ellipse">
              <a:avLst/>
            </a:prstGeom>
            <a:solidFill>
              <a:srgbClr val="00B05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15" name="Google Shape;1115;p37"/>
            <p:cNvSpPr/>
            <p:nvPr/>
          </p:nvSpPr>
          <p:spPr>
            <a:xfrm>
              <a:off x="6399879" y="1702620"/>
              <a:ext cx="167640" cy="149741"/>
            </a:xfrm>
            <a:prstGeom prst="ellipse">
              <a:avLst/>
            </a:prstGeom>
            <a:solidFill>
              <a:srgbClr val="FFC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116" name="Google Shape;1116;p37"/>
          <p:cNvGrpSpPr/>
          <p:nvPr/>
        </p:nvGrpSpPr>
        <p:grpSpPr>
          <a:xfrm rot="186309">
            <a:off x="6829184" y="1227429"/>
            <a:ext cx="2457708" cy="1537077"/>
            <a:chOff x="6739938" y="1214909"/>
            <a:chExt cx="2457708" cy="1537077"/>
          </a:xfrm>
        </p:grpSpPr>
        <p:sp>
          <p:nvSpPr>
            <p:cNvPr id="1117" name="Google Shape;1117;p37"/>
            <p:cNvSpPr txBox="1"/>
            <p:nvPr/>
          </p:nvSpPr>
          <p:spPr>
            <a:xfrm rot="-1591796">
              <a:off x="6710552" y="1752615"/>
              <a:ext cx="251648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  회원정보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알약의 기본 정보</a:t>
              </a:r>
              <a:endParaRPr/>
            </a:p>
          </p:txBody>
        </p:sp>
        <p:sp>
          <p:nvSpPr>
            <p:cNvPr id="1118" name="Google Shape;1118;p37"/>
            <p:cNvSpPr/>
            <p:nvPr/>
          </p:nvSpPr>
          <p:spPr>
            <a:xfrm>
              <a:off x="6775741" y="2388212"/>
              <a:ext cx="167640" cy="149741"/>
            </a:xfrm>
            <a:prstGeom prst="ellipse">
              <a:avLst/>
            </a:prstGeom>
            <a:solidFill>
              <a:srgbClr val="00B05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19" name="Google Shape;1119;p37"/>
            <p:cNvSpPr/>
            <p:nvPr/>
          </p:nvSpPr>
          <p:spPr>
            <a:xfrm>
              <a:off x="6856721" y="2524983"/>
              <a:ext cx="167640" cy="149741"/>
            </a:xfrm>
            <a:prstGeom prst="ellipse">
              <a:avLst/>
            </a:prstGeom>
            <a:solidFill>
              <a:srgbClr val="FFC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120" name="Google Shape;1120;p37"/>
          <p:cNvGrpSpPr/>
          <p:nvPr/>
        </p:nvGrpSpPr>
        <p:grpSpPr>
          <a:xfrm>
            <a:off x="7031258" y="2858345"/>
            <a:ext cx="2649970" cy="276999"/>
            <a:chOff x="6808750" y="2787545"/>
            <a:chExt cx="2649970" cy="276999"/>
          </a:xfrm>
        </p:grpSpPr>
        <p:sp>
          <p:nvSpPr>
            <p:cNvPr id="1121" name="Google Shape;1121;p37"/>
            <p:cNvSpPr txBox="1"/>
            <p:nvPr/>
          </p:nvSpPr>
          <p:spPr>
            <a:xfrm>
              <a:off x="6942239" y="2787545"/>
              <a:ext cx="251648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찾고 싶은 알약의 사진 </a:t>
              </a:r>
              <a:endParaRPr/>
            </a:p>
          </p:txBody>
        </p:sp>
        <p:sp>
          <p:nvSpPr>
            <p:cNvPr id="1122" name="Google Shape;1122;p37"/>
            <p:cNvSpPr/>
            <p:nvPr/>
          </p:nvSpPr>
          <p:spPr>
            <a:xfrm>
              <a:off x="6808750" y="2835289"/>
              <a:ext cx="167640" cy="149741"/>
            </a:xfrm>
            <a:prstGeom prst="ellipse">
              <a:avLst/>
            </a:prstGeom>
            <a:solidFill>
              <a:srgbClr val="FF0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123" name="Google Shape;1123;p37"/>
          <p:cNvSpPr/>
          <p:nvPr/>
        </p:nvSpPr>
        <p:spPr>
          <a:xfrm>
            <a:off x="6798545" y="4011318"/>
            <a:ext cx="167640" cy="149741"/>
          </a:xfrm>
          <a:prstGeom prst="ellipse">
            <a:avLst/>
          </a:prstGeom>
          <a:solidFill>
            <a:srgbClr val="00B05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24" name="Google Shape;1124;p37"/>
          <p:cNvSpPr/>
          <p:nvPr/>
        </p:nvSpPr>
        <p:spPr>
          <a:xfrm>
            <a:off x="6451184" y="4439365"/>
            <a:ext cx="167640" cy="149741"/>
          </a:xfrm>
          <a:prstGeom prst="ellipse">
            <a:avLst/>
          </a:prstGeom>
          <a:solidFill>
            <a:srgbClr val="00B05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125" name="Google Shape;1125;p37"/>
          <p:cNvGrpSpPr/>
          <p:nvPr/>
        </p:nvGrpSpPr>
        <p:grpSpPr>
          <a:xfrm>
            <a:off x="7012207" y="3509777"/>
            <a:ext cx="2008509" cy="277000"/>
            <a:chOff x="6814186" y="3507550"/>
            <a:chExt cx="2008509" cy="277000"/>
          </a:xfrm>
        </p:grpSpPr>
        <p:sp>
          <p:nvSpPr>
            <p:cNvPr id="1126" name="Google Shape;1126;p37"/>
            <p:cNvSpPr txBox="1"/>
            <p:nvPr/>
          </p:nvSpPr>
          <p:spPr>
            <a:xfrm>
              <a:off x="6966185" y="3507550"/>
              <a:ext cx="1856510" cy="27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인식된 알약의 고유번호</a:t>
              </a:r>
              <a:endParaRPr/>
            </a:p>
          </p:txBody>
        </p:sp>
        <p:sp>
          <p:nvSpPr>
            <p:cNvPr id="1127" name="Google Shape;1127;p37"/>
            <p:cNvSpPr/>
            <p:nvPr/>
          </p:nvSpPr>
          <p:spPr>
            <a:xfrm>
              <a:off x="6814186" y="3579345"/>
              <a:ext cx="167640" cy="149741"/>
            </a:xfrm>
            <a:prstGeom prst="ellipse">
              <a:avLst/>
            </a:prstGeom>
            <a:solidFill>
              <a:srgbClr val="FFC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128" name="Google Shape;1128;p37"/>
          <p:cNvSpPr txBox="1"/>
          <p:nvPr/>
        </p:nvSpPr>
        <p:spPr>
          <a:xfrm>
            <a:off x="379394" y="203501"/>
            <a:ext cx="3043485"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진행 현황</a:t>
            </a:r>
            <a:endParaRPr sz="1800">
              <a:solidFill>
                <a:srgbClr val="CC3700"/>
              </a:solidFill>
              <a:latin typeface="Do Hyeon"/>
              <a:ea typeface="Do Hyeon"/>
              <a:cs typeface="Do Hyeon"/>
              <a:sym typeface="Do Hyeon"/>
            </a:endParaRPr>
          </a:p>
          <a:p>
            <a:pPr indent="0" lvl="0" marL="0" marR="0" rtl="0" algn="l">
              <a:spcBef>
                <a:spcPts val="0"/>
              </a:spcBef>
              <a:spcAft>
                <a:spcPts val="0"/>
              </a:spcAft>
              <a:buNone/>
            </a:pPr>
            <a:r>
              <a:rPr lang="ko-KR" sz="1800">
                <a:solidFill>
                  <a:srgbClr val="181818"/>
                </a:solidFill>
                <a:latin typeface="Do Hyeon"/>
                <a:ea typeface="Do Hyeon"/>
                <a:cs typeface="Do Hyeon"/>
                <a:sym typeface="Do Hyeon"/>
              </a:rPr>
              <a:t>서버</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3" name="Shape 1133"/>
        <p:cNvGrpSpPr/>
        <p:nvPr/>
      </p:nvGrpSpPr>
      <p:grpSpPr>
        <a:xfrm>
          <a:off x="0" y="0"/>
          <a:ext cx="0" cy="0"/>
          <a:chOff x="0" y="0"/>
          <a:chExt cx="0" cy="0"/>
        </a:xfrm>
      </p:grpSpPr>
      <p:sp>
        <p:nvSpPr>
          <p:cNvPr id="1134" name="Google Shape;1134;p38"/>
          <p:cNvSpPr txBox="1"/>
          <p:nvPr/>
        </p:nvSpPr>
        <p:spPr>
          <a:xfrm rot="1968650">
            <a:off x="6811007" y="4407497"/>
            <a:ext cx="159762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알약의 고유번호</a:t>
            </a:r>
            <a:endParaRPr/>
          </a:p>
        </p:txBody>
      </p:sp>
      <p:sp>
        <p:nvSpPr>
          <p:cNvPr id="1135" name="Google Shape;1135;p38"/>
          <p:cNvSpPr txBox="1"/>
          <p:nvPr/>
        </p:nvSpPr>
        <p:spPr>
          <a:xfrm rot="2014713">
            <a:off x="6437689" y="4799677"/>
            <a:ext cx="149738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알약의 상세 정보</a:t>
            </a:r>
            <a:endParaRPr/>
          </a:p>
        </p:txBody>
      </p:sp>
      <p:pic>
        <p:nvPicPr>
          <p:cNvPr id="1136" name="Google Shape;1136;p38"/>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1137" name="Google Shape;1137;p38"/>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38" name="Google Shape;1138;p38"/>
          <p:cNvPicPr preferRelativeResize="0"/>
          <p:nvPr/>
        </p:nvPicPr>
        <p:blipFill rotWithShape="1">
          <a:blip r:embed="rId4">
            <a:alphaModFix/>
          </a:blip>
          <a:srcRect b="0" l="0" r="0" t="0"/>
          <a:stretch/>
        </p:blipFill>
        <p:spPr>
          <a:xfrm>
            <a:off x="5215171" y="2502398"/>
            <a:ext cx="1372123" cy="1372123"/>
          </a:xfrm>
          <a:prstGeom prst="rect">
            <a:avLst/>
          </a:prstGeom>
          <a:noFill/>
          <a:ln>
            <a:noFill/>
          </a:ln>
        </p:spPr>
      </p:pic>
      <p:grpSp>
        <p:nvGrpSpPr>
          <p:cNvPr id="1139" name="Google Shape;1139;p38"/>
          <p:cNvGrpSpPr/>
          <p:nvPr/>
        </p:nvGrpSpPr>
        <p:grpSpPr>
          <a:xfrm>
            <a:off x="7723019" y="4762009"/>
            <a:ext cx="2089387" cy="1465448"/>
            <a:chOff x="7409427" y="4711150"/>
            <a:chExt cx="2089387" cy="1465448"/>
          </a:xfrm>
        </p:grpSpPr>
        <p:sp>
          <p:nvSpPr>
            <p:cNvPr id="1140" name="Google Shape;1140;p38"/>
            <p:cNvSpPr txBox="1"/>
            <p:nvPr/>
          </p:nvSpPr>
          <p:spPr>
            <a:xfrm>
              <a:off x="7409427" y="5530267"/>
              <a:ext cx="208938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Do Hyeon"/>
                  <a:ea typeface="Do Hyeon"/>
                  <a:cs typeface="Do Hyeon"/>
                  <a:sym typeface="Do Hyeon"/>
                </a:rPr>
                <a:t>알약 상세정보 </a:t>
              </a:r>
              <a:endParaRPr sz="1800">
                <a:solidFill>
                  <a:schemeClr val="dk1"/>
                </a:solidFill>
                <a:latin typeface="Do Hyeon"/>
                <a:ea typeface="Do Hyeon"/>
                <a:cs typeface="Do Hyeon"/>
                <a:sym typeface="Do Hyeon"/>
              </a:endParaRPr>
            </a:p>
            <a:p>
              <a:pPr indent="0" lvl="0" marL="0" marR="0" rtl="0" algn="ctr">
                <a:spcBef>
                  <a:spcPts val="0"/>
                </a:spcBef>
                <a:spcAft>
                  <a:spcPts val="0"/>
                </a:spcAft>
                <a:buNone/>
              </a:pPr>
              <a:r>
                <a:rPr lang="ko-KR" sz="1800">
                  <a:solidFill>
                    <a:schemeClr val="dk1"/>
                  </a:solidFill>
                  <a:latin typeface="Do Hyeon"/>
                  <a:ea typeface="Do Hyeon"/>
                  <a:cs typeface="Do Hyeon"/>
                  <a:sym typeface="Do Hyeon"/>
                </a:rPr>
                <a:t>open API</a:t>
              </a:r>
              <a:endParaRPr sz="1800">
                <a:solidFill>
                  <a:schemeClr val="dk1"/>
                </a:solidFill>
                <a:latin typeface="Do Hyeon"/>
                <a:ea typeface="Do Hyeon"/>
                <a:cs typeface="Do Hyeon"/>
                <a:sym typeface="Do Hyeon"/>
              </a:endParaRPr>
            </a:p>
          </p:txBody>
        </p:sp>
        <p:pic>
          <p:nvPicPr>
            <p:cNvPr id="1141" name="Google Shape;1141;p38"/>
            <p:cNvPicPr preferRelativeResize="0"/>
            <p:nvPr/>
          </p:nvPicPr>
          <p:blipFill rotWithShape="1">
            <a:blip r:embed="rId5">
              <a:alphaModFix/>
            </a:blip>
            <a:srcRect b="0" l="0" r="0" t="0"/>
            <a:stretch/>
          </p:blipFill>
          <p:spPr>
            <a:xfrm>
              <a:off x="8008321" y="4711150"/>
              <a:ext cx="732104" cy="732104"/>
            </a:xfrm>
            <a:prstGeom prst="rect">
              <a:avLst/>
            </a:prstGeom>
            <a:noFill/>
            <a:ln>
              <a:noFill/>
            </a:ln>
          </p:spPr>
        </p:pic>
      </p:grpSp>
      <p:cxnSp>
        <p:nvCxnSpPr>
          <p:cNvPr id="1142" name="Google Shape;1142;p38"/>
          <p:cNvCxnSpPr/>
          <p:nvPr/>
        </p:nvCxnSpPr>
        <p:spPr>
          <a:xfrm flipH="1" rot="10800000">
            <a:off x="6327880" y="1496830"/>
            <a:ext cx="1581979" cy="773495"/>
          </a:xfrm>
          <a:prstGeom prst="straightConnector1">
            <a:avLst/>
          </a:prstGeom>
          <a:noFill/>
          <a:ln cap="flat" cmpd="sng" w="19050">
            <a:solidFill>
              <a:schemeClr val="dk1"/>
            </a:solidFill>
            <a:prstDash val="solid"/>
            <a:miter lim="800000"/>
            <a:headEnd len="sm" w="sm" type="none"/>
            <a:tailEnd len="med" w="med" type="triangle"/>
          </a:ln>
        </p:spPr>
      </p:cxnSp>
      <p:cxnSp>
        <p:nvCxnSpPr>
          <p:cNvPr id="1143" name="Google Shape;1143;p38"/>
          <p:cNvCxnSpPr/>
          <p:nvPr/>
        </p:nvCxnSpPr>
        <p:spPr>
          <a:xfrm flipH="1">
            <a:off x="6381373" y="1709374"/>
            <a:ext cx="1632418" cy="795939"/>
          </a:xfrm>
          <a:prstGeom prst="straightConnector1">
            <a:avLst/>
          </a:prstGeom>
          <a:noFill/>
          <a:ln cap="flat" cmpd="sng" w="19050">
            <a:solidFill>
              <a:schemeClr val="dk1"/>
            </a:solidFill>
            <a:prstDash val="solid"/>
            <a:miter lim="800000"/>
            <a:headEnd len="sm" w="sm" type="none"/>
            <a:tailEnd len="med" w="med" type="triangle"/>
          </a:ln>
        </p:spPr>
      </p:cxnSp>
      <p:cxnSp>
        <p:nvCxnSpPr>
          <p:cNvPr id="1144" name="Google Shape;1144;p38"/>
          <p:cNvCxnSpPr/>
          <p:nvPr/>
        </p:nvCxnSpPr>
        <p:spPr>
          <a:xfrm>
            <a:off x="6736502" y="3127906"/>
            <a:ext cx="2057595" cy="0"/>
          </a:xfrm>
          <a:prstGeom prst="straightConnector1">
            <a:avLst/>
          </a:prstGeom>
          <a:noFill/>
          <a:ln cap="flat" cmpd="sng" w="19050">
            <a:solidFill>
              <a:schemeClr val="dk1"/>
            </a:solidFill>
            <a:prstDash val="solid"/>
            <a:miter lim="800000"/>
            <a:headEnd len="sm" w="sm" type="none"/>
            <a:tailEnd len="med" w="med" type="triangle"/>
          </a:ln>
        </p:spPr>
      </p:cxnSp>
      <p:cxnSp>
        <p:nvCxnSpPr>
          <p:cNvPr id="1145" name="Google Shape;1145;p38"/>
          <p:cNvCxnSpPr/>
          <p:nvPr/>
        </p:nvCxnSpPr>
        <p:spPr>
          <a:xfrm rot="10800000">
            <a:off x="6736502" y="3494808"/>
            <a:ext cx="1990410" cy="0"/>
          </a:xfrm>
          <a:prstGeom prst="straightConnector1">
            <a:avLst/>
          </a:prstGeom>
          <a:noFill/>
          <a:ln cap="flat" cmpd="sng" w="19050">
            <a:solidFill>
              <a:schemeClr val="dk1"/>
            </a:solidFill>
            <a:prstDash val="solid"/>
            <a:miter lim="800000"/>
            <a:headEnd len="sm" w="sm" type="none"/>
            <a:tailEnd len="med" w="med" type="triangle"/>
          </a:ln>
        </p:spPr>
      </p:cxnSp>
      <p:cxnSp>
        <p:nvCxnSpPr>
          <p:cNvPr id="1146" name="Google Shape;1146;p38"/>
          <p:cNvCxnSpPr/>
          <p:nvPr/>
        </p:nvCxnSpPr>
        <p:spPr>
          <a:xfrm>
            <a:off x="6513746" y="4051040"/>
            <a:ext cx="1463639" cy="946587"/>
          </a:xfrm>
          <a:prstGeom prst="straightConnector1">
            <a:avLst/>
          </a:prstGeom>
          <a:noFill/>
          <a:ln cap="flat" cmpd="sng" w="19050">
            <a:solidFill>
              <a:schemeClr val="dk1"/>
            </a:solidFill>
            <a:prstDash val="solid"/>
            <a:miter lim="800000"/>
            <a:headEnd len="sm" w="sm" type="none"/>
            <a:tailEnd len="med" w="med" type="triangle"/>
          </a:ln>
        </p:spPr>
      </p:cxnSp>
      <p:cxnSp>
        <p:nvCxnSpPr>
          <p:cNvPr id="1147" name="Google Shape;1147;p38"/>
          <p:cNvCxnSpPr/>
          <p:nvPr/>
        </p:nvCxnSpPr>
        <p:spPr>
          <a:xfrm rot="10800000">
            <a:off x="6377085" y="4237233"/>
            <a:ext cx="1432516" cy="946872"/>
          </a:xfrm>
          <a:prstGeom prst="straightConnector1">
            <a:avLst/>
          </a:prstGeom>
          <a:noFill/>
          <a:ln cap="flat" cmpd="sng" w="19050">
            <a:solidFill>
              <a:schemeClr val="dk1"/>
            </a:solidFill>
            <a:prstDash val="solid"/>
            <a:miter lim="800000"/>
            <a:headEnd len="sm" w="sm" type="none"/>
            <a:tailEnd len="med" w="med" type="triangle"/>
          </a:ln>
        </p:spPr>
      </p:cxnSp>
      <p:sp>
        <p:nvSpPr>
          <p:cNvPr id="1148" name="Google Shape;1148;p38"/>
          <p:cNvSpPr txBox="1"/>
          <p:nvPr/>
        </p:nvSpPr>
        <p:spPr>
          <a:xfrm>
            <a:off x="5342717" y="3784843"/>
            <a:ext cx="117653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Do Hyeon"/>
                <a:ea typeface="Do Hyeon"/>
                <a:cs typeface="Do Hyeon"/>
                <a:sym typeface="Do Hyeon"/>
              </a:rPr>
              <a:t>Server</a:t>
            </a:r>
            <a:endParaRPr sz="1800">
              <a:solidFill>
                <a:schemeClr val="dk1"/>
              </a:solidFill>
              <a:latin typeface="Do Hyeon"/>
              <a:ea typeface="Do Hyeon"/>
              <a:cs typeface="Do Hyeon"/>
              <a:sym typeface="Do Hyeon"/>
            </a:endParaRPr>
          </a:p>
        </p:txBody>
      </p:sp>
      <p:sp>
        <p:nvSpPr>
          <p:cNvPr id="1149" name="Google Shape;1149;p38"/>
          <p:cNvSpPr/>
          <p:nvPr/>
        </p:nvSpPr>
        <p:spPr>
          <a:xfrm>
            <a:off x="1024658" y="5461811"/>
            <a:ext cx="1736028" cy="1004850"/>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0" name="Google Shape;1150;p38"/>
          <p:cNvSpPr txBox="1"/>
          <p:nvPr/>
        </p:nvSpPr>
        <p:spPr>
          <a:xfrm>
            <a:off x="1218044" y="5540102"/>
            <a:ext cx="173602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 </a:t>
            </a:r>
            <a:r>
              <a:rPr lang="ko-KR" sz="1800">
                <a:solidFill>
                  <a:schemeClr val="dk1"/>
                </a:solidFill>
                <a:latin typeface="Do Hyeon"/>
                <a:ea typeface="Do Hyeon"/>
                <a:cs typeface="Do Hyeon"/>
                <a:sym typeface="Do Hyeon"/>
              </a:rPr>
              <a:t>완료</a:t>
            </a:r>
            <a:endParaRPr sz="1800">
              <a:solidFill>
                <a:schemeClr val="dk1"/>
              </a:solidFill>
              <a:latin typeface="Do Hyeon"/>
              <a:ea typeface="Do Hyeon"/>
              <a:cs typeface="Do Hyeon"/>
              <a:sym typeface="Do Hyeon"/>
            </a:endParaRPr>
          </a:p>
          <a:p>
            <a:pPr indent="0" lvl="0" marL="0" marR="0" rtl="0" algn="l">
              <a:spcBef>
                <a:spcPts val="0"/>
              </a:spcBef>
              <a:spcAft>
                <a:spcPts val="0"/>
              </a:spcAft>
              <a:buNone/>
            </a:pPr>
            <a:r>
              <a:rPr lang="ko-KR" sz="1800">
                <a:solidFill>
                  <a:schemeClr val="dk1"/>
                </a:solidFill>
                <a:latin typeface="Do Hyeon"/>
                <a:ea typeface="Do Hyeon"/>
                <a:cs typeface="Do Hyeon"/>
                <a:sym typeface="Do Hyeon"/>
              </a:rPr>
              <a:t> 진행중</a:t>
            </a:r>
            <a:endParaRPr sz="1800">
              <a:solidFill>
                <a:schemeClr val="dk1"/>
              </a:solidFill>
              <a:latin typeface="Do Hyeon"/>
              <a:ea typeface="Do Hyeon"/>
              <a:cs typeface="Do Hyeon"/>
              <a:sym typeface="Do Hyeon"/>
            </a:endParaRPr>
          </a:p>
          <a:p>
            <a:pPr indent="0" lvl="0" marL="0" marR="0" rtl="0" algn="l">
              <a:spcBef>
                <a:spcPts val="0"/>
              </a:spcBef>
              <a:spcAft>
                <a:spcPts val="0"/>
              </a:spcAft>
              <a:buNone/>
            </a:pPr>
            <a:r>
              <a:rPr lang="ko-KR" sz="1800">
                <a:solidFill>
                  <a:schemeClr val="dk1"/>
                </a:solidFill>
                <a:latin typeface="Do Hyeon"/>
                <a:ea typeface="Do Hyeon"/>
                <a:cs typeface="Do Hyeon"/>
                <a:sym typeface="Do Hyeon"/>
              </a:rPr>
              <a:t> 진행 예정</a:t>
            </a:r>
            <a:endParaRPr sz="1800">
              <a:solidFill>
                <a:schemeClr val="dk1"/>
              </a:solidFill>
              <a:latin typeface="Arial"/>
              <a:ea typeface="Arial"/>
              <a:cs typeface="Arial"/>
              <a:sym typeface="Arial"/>
            </a:endParaRPr>
          </a:p>
        </p:txBody>
      </p:sp>
      <p:sp>
        <p:nvSpPr>
          <p:cNvPr id="1151" name="Google Shape;1151;p38"/>
          <p:cNvSpPr/>
          <p:nvPr/>
        </p:nvSpPr>
        <p:spPr>
          <a:xfrm>
            <a:off x="1122360" y="5627705"/>
            <a:ext cx="173986" cy="172815"/>
          </a:xfrm>
          <a:prstGeom prst="ellipse">
            <a:avLst/>
          </a:prstGeom>
          <a:solidFill>
            <a:srgbClr val="00B05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52" name="Google Shape;1152;p38"/>
          <p:cNvSpPr/>
          <p:nvPr/>
        </p:nvSpPr>
        <p:spPr>
          <a:xfrm>
            <a:off x="1117746" y="6179586"/>
            <a:ext cx="173986" cy="172815"/>
          </a:xfrm>
          <a:prstGeom prst="ellipse">
            <a:avLst/>
          </a:prstGeom>
          <a:solidFill>
            <a:srgbClr val="FF0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53" name="Google Shape;1153;p38"/>
          <p:cNvSpPr/>
          <p:nvPr/>
        </p:nvSpPr>
        <p:spPr>
          <a:xfrm>
            <a:off x="1117746" y="5892512"/>
            <a:ext cx="173986" cy="172815"/>
          </a:xfrm>
          <a:prstGeom prst="ellipse">
            <a:avLst/>
          </a:prstGeom>
          <a:solidFill>
            <a:srgbClr val="FFC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154" name="Google Shape;1154;p38"/>
          <p:cNvGrpSpPr/>
          <p:nvPr/>
        </p:nvGrpSpPr>
        <p:grpSpPr>
          <a:xfrm>
            <a:off x="2955858" y="2475928"/>
            <a:ext cx="2566981" cy="646331"/>
            <a:chOff x="2859706" y="2466083"/>
            <a:chExt cx="2566981" cy="646331"/>
          </a:xfrm>
        </p:grpSpPr>
        <p:sp>
          <p:nvSpPr>
            <p:cNvPr id="1155" name="Google Shape;1155;p38"/>
            <p:cNvSpPr txBox="1"/>
            <p:nvPr/>
          </p:nvSpPr>
          <p:spPr>
            <a:xfrm>
              <a:off x="2910206" y="2466083"/>
              <a:ext cx="251648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  찾고 싶은 알약의 사진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상세정보를 알고 싶은 알약의 이름</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로그인 요청</a:t>
              </a:r>
              <a:endParaRPr/>
            </a:p>
          </p:txBody>
        </p:sp>
        <p:sp>
          <p:nvSpPr>
            <p:cNvPr id="1156" name="Google Shape;1156;p38"/>
            <p:cNvSpPr/>
            <p:nvPr/>
          </p:nvSpPr>
          <p:spPr>
            <a:xfrm>
              <a:off x="2859706" y="2538714"/>
              <a:ext cx="167640" cy="149741"/>
            </a:xfrm>
            <a:prstGeom prst="ellipse">
              <a:avLst/>
            </a:prstGeom>
            <a:solidFill>
              <a:srgbClr val="FF0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57" name="Google Shape;1157;p38"/>
            <p:cNvSpPr/>
            <p:nvPr/>
          </p:nvSpPr>
          <p:spPr>
            <a:xfrm>
              <a:off x="2859706" y="2713100"/>
              <a:ext cx="167640" cy="149741"/>
            </a:xfrm>
            <a:prstGeom prst="ellipse">
              <a:avLst/>
            </a:prstGeom>
            <a:solidFill>
              <a:srgbClr val="FF0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58" name="Google Shape;1158;p38"/>
            <p:cNvSpPr/>
            <p:nvPr/>
          </p:nvSpPr>
          <p:spPr>
            <a:xfrm>
              <a:off x="2859706" y="2877877"/>
              <a:ext cx="167640" cy="149741"/>
            </a:xfrm>
            <a:prstGeom prst="ellipse">
              <a:avLst/>
            </a:prstGeom>
            <a:solidFill>
              <a:srgbClr val="FFC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159" name="Google Shape;1159;p38"/>
          <p:cNvGrpSpPr/>
          <p:nvPr/>
        </p:nvGrpSpPr>
        <p:grpSpPr>
          <a:xfrm>
            <a:off x="3001501" y="3638468"/>
            <a:ext cx="1206046" cy="461665"/>
            <a:chOff x="2971054" y="3596952"/>
            <a:chExt cx="1206046" cy="461665"/>
          </a:xfrm>
        </p:grpSpPr>
        <p:sp>
          <p:nvSpPr>
            <p:cNvPr id="1160" name="Google Shape;1160;p38"/>
            <p:cNvSpPr txBox="1"/>
            <p:nvPr/>
          </p:nvSpPr>
          <p:spPr>
            <a:xfrm>
              <a:off x="3019726" y="3596952"/>
              <a:ext cx="115737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  로그인 정보</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정보 </a:t>
              </a:r>
              <a:endParaRPr sz="1200">
                <a:solidFill>
                  <a:schemeClr val="dk1"/>
                </a:solidFill>
                <a:latin typeface="Arial"/>
                <a:ea typeface="Arial"/>
                <a:cs typeface="Arial"/>
                <a:sym typeface="Arial"/>
              </a:endParaRPr>
            </a:p>
          </p:txBody>
        </p:sp>
        <p:sp>
          <p:nvSpPr>
            <p:cNvPr id="1161" name="Google Shape;1161;p38"/>
            <p:cNvSpPr/>
            <p:nvPr/>
          </p:nvSpPr>
          <p:spPr>
            <a:xfrm>
              <a:off x="2971054" y="3835013"/>
              <a:ext cx="167640" cy="149741"/>
            </a:xfrm>
            <a:prstGeom prst="ellipse">
              <a:avLst/>
            </a:prstGeom>
            <a:solidFill>
              <a:srgbClr val="FF4C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62" name="Google Shape;1162;p38"/>
            <p:cNvSpPr/>
            <p:nvPr/>
          </p:nvSpPr>
          <p:spPr>
            <a:xfrm>
              <a:off x="2971054" y="3660971"/>
              <a:ext cx="167640" cy="149741"/>
            </a:xfrm>
            <a:prstGeom prst="ellipse">
              <a:avLst/>
            </a:prstGeom>
            <a:solidFill>
              <a:srgbClr val="FFC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163" name="Google Shape;1163;p38"/>
          <p:cNvSpPr txBox="1"/>
          <p:nvPr/>
        </p:nvSpPr>
        <p:spPr>
          <a:xfrm>
            <a:off x="1610434" y="3112414"/>
            <a:ext cx="117653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chemeClr val="dk1"/>
                </a:solidFill>
                <a:latin typeface="Do Hyeon"/>
                <a:ea typeface="Do Hyeon"/>
                <a:cs typeface="Do Hyeon"/>
                <a:sym typeface="Do Hyeon"/>
              </a:rPr>
              <a:t>Client</a:t>
            </a:r>
            <a:endParaRPr sz="2400">
              <a:solidFill>
                <a:schemeClr val="dk1"/>
              </a:solidFill>
              <a:latin typeface="Do Hyeon"/>
              <a:ea typeface="Do Hyeon"/>
              <a:cs typeface="Do Hyeon"/>
              <a:sym typeface="Do Hyeon"/>
            </a:endParaRPr>
          </a:p>
        </p:txBody>
      </p:sp>
      <p:sp>
        <p:nvSpPr>
          <p:cNvPr id="1164" name="Google Shape;1164;p38"/>
          <p:cNvSpPr txBox="1"/>
          <p:nvPr/>
        </p:nvSpPr>
        <p:spPr>
          <a:xfrm>
            <a:off x="8936505" y="2886079"/>
            <a:ext cx="117539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chemeClr val="dk1"/>
                </a:solidFill>
                <a:latin typeface="Do Hyeon"/>
                <a:ea typeface="Do Hyeon"/>
                <a:cs typeface="Do Hyeon"/>
                <a:sym typeface="Do Hyeon"/>
              </a:rPr>
              <a:t>AI model</a:t>
            </a:r>
            <a:endParaRPr sz="2400">
              <a:solidFill>
                <a:schemeClr val="dk1"/>
              </a:solidFill>
              <a:latin typeface="Do Hyeon"/>
              <a:ea typeface="Do Hyeon"/>
              <a:cs typeface="Do Hyeon"/>
              <a:sym typeface="Do Hyeon"/>
            </a:endParaRPr>
          </a:p>
        </p:txBody>
      </p:sp>
      <p:cxnSp>
        <p:nvCxnSpPr>
          <p:cNvPr id="1165" name="Google Shape;1165;p38"/>
          <p:cNvCxnSpPr/>
          <p:nvPr/>
        </p:nvCxnSpPr>
        <p:spPr>
          <a:xfrm>
            <a:off x="2859706" y="3128124"/>
            <a:ext cx="2057595" cy="0"/>
          </a:xfrm>
          <a:prstGeom prst="straightConnector1">
            <a:avLst/>
          </a:prstGeom>
          <a:noFill/>
          <a:ln cap="flat" cmpd="sng" w="19050">
            <a:solidFill>
              <a:schemeClr val="dk1"/>
            </a:solidFill>
            <a:prstDash val="solid"/>
            <a:miter lim="800000"/>
            <a:headEnd len="sm" w="sm" type="none"/>
            <a:tailEnd len="med" w="med" type="triangle"/>
          </a:ln>
        </p:spPr>
      </p:cxnSp>
      <p:cxnSp>
        <p:nvCxnSpPr>
          <p:cNvPr id="1166" name="Google Shape;1166;p38"/>
          <p:cNvCxnSpPr/>
          <p:nvPr/>
        </p:nvCxnSpPr>
        <p:spPr>
          <a:xfrm rot="10800000">
            <a:off x="2859706" y="3527228"/>
            <a:ext cx="1990410" cy="0"/>
          </a:xfrm>
          <a:prstGeom prst="straightConnector1">
            <a:avLst/>
          </a:prstGeom>
          <a:noFill/>
          <a:ln cap="flat" cmpd="sng" w="19050">
            <a:solidFill>
              <a:schemeClr val="dk1"/>
            </a:solidFill>
            <a:prstDash val="solid"/>
            <a:miter lim="800000"/>
            <a:headEnd len="sm" w="sm" type="none"/>
            <a:tailEnd len="med" w="med" type="triangle"/>
          </a:ln>
        </p:spPr>
      </p:cxnSp>
      <p:grpSp>
        <p:nvGrpSpPr>
          <p:cNvPr id="1167" name="Google Shape;1167;p38"/>
          <p:cNvGrpSpPr/>
          <p:nvPr/>
        </p:nvGrpSpPr>
        <p:grpSpPr>
          <a:xfrm>
            <a:off x="7728282" y="627085"/>
            <a:ext cx="2089387" cy="1193201"/>
            <a:chOff x="7619961" y="674232"/>
            <a:chExt cx="2089387" cy="1193201"/>
          </a:xfrm>
        </p:grpSpPr>
        <p:sp>
          <p:nvSpPr>
            <p:cNvPr id="1168" name="Google Shape;1168;p38"/>
            <p:cNvSpPr txBox="1"/>
            <p:nvPr/>
          </p:nvSpPr>
          <p:spPr>
            <a:xfrm>
              <a:off x="7619961" y="1498101"/>
              <a:ext cx="208938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Do Hyeon"/>
                  <a:ea typeface="Do Hyeon"/>
                  <a:cs typeface="Do Hyeon"/>
                  <a:sym typeface="Do Hyeon"/>
                </a:rPr>
                <a:t>database</a:t>
              </a:r>
              <a:endParaRPr sz="1800">
                <a:solidFill>
                  <a:schemeClr val="dk1"/>
                </a:solidFill>
                <a:latin typeface="Do Hyeon"/>
                <a:ea typeface="Do Hyeon"/>
                <a:cs typeface="Do Hyeon"/>
                <a:sym typeface="Do Hyeon"/>
              </a:endParaRPr>
            </a:p>
          </p:txBody>
        </p:sp>
        <p:pic>
          <p:nvPicPr>
            <p:cNvPr id="1169" name="Google Shape;1169;p38"/>
            <p:cNvPicPr preferRelativeResize="0"/>
            <p:nvPr/>
          </p:nvPicPr>
          <p:blipFill rotWithShape="1">
            <a:blip r:embed="rId5">
              <a:alphaModFix/>
            </a:blip>
            <a:srcRect b="0" l="0" r="0" t="0"/>
            <a:stretch/>
          </p:blipFill>
          <p:spPr>
            <a:xfrm>
              <a:off x="8251198" y="674232"/>
              <a:ext cx="732104" cy="732104"/>
            </a:xfrm>
            <a:prstGeom prst="rect">
              <a:avLst/>
            </a:prstGeom>
            <a:noFill/>
            <a:ln>
              <a:noFill/>
            </a:ln>
          </p:spPr>
        </p:pic>
      </p:grpSp>
      <p:grpSp>
        <p:nvGrpSpPr>
          <p:cNvPr id="1170" name="Google Shape;1170;p38"/>
          <p:cNvGrpSpPr/>
          <p:nvPr/>
        </p:nvGrpSpPr>
        <p:grpSpPr>
          <a:xfrm>
            <a:off x="6375003" y="627085"/>
            <a:ext cx="2469634" cy="1501483"/>
            <a:chOff x="6368104" y="602647"/>
            <a:chExt cx="2469634" cy="1501483"/>
          </a:xfrm>
        </p:grpSpPr>
        <p:sp>
          <p:nvSpPr>
            <p:cNvPr id="1171" name="Google Shape;1171;p38"/>
            <p:cNvSpPr txBox="1"/>
            <p:nvPr/>
          </p:nvSpPr>
          <p:spPr>
            <a:xfrm rot="-1532352">
              <a:off x="6344680" y="1122556"/>
              <a:ext cx="251648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  알약의 고유번호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회원 정보 요청</a:t>
              </a:r>
              <a:endParaRPr/>
            </a:p>
          </p:txBody>
        </p:sp>
        <p:sp>
          <p:nvSpPr>
            <p:cNvPr id="1172" name="Google Shape;1172;p38"/>
            <p:cNvSpPr/>
            <p:nvPr/>
          </p:nvSpPr>
          <p:spPr>
            <a:xfrm>
              <a:off x="6455209" y="1867040"/>
              <a:ext cx="167640" cy="149741"/>
            </a:xfrm>
            <a:prstGeom prst="ellipse">
              <a:avLst/>
            </a:prstGeom>
            <a:solidFill>
              <a:srgbClr val="00B05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3" name="Google Shape;1173;p38"/>
            <p:cNvSpPr/>
            <p:nvPr/>
          </p:nvSpPr>
          <p:spPr>
            <a:xfrm>
              <a:off x="6399879" y="1702620"/>
              <a:ext cx="167640" cy="149741"/>
            </a:xfrm>
            <a:prstGeom prst="ellipse">
              <a:avLst/>
            </a:prstGeom>
            <a:solidFill>
              <a:srgbClr val="FFC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174" name="Google Shape;1174;p38"/>
          <p:cNvGrpSpPr/>
          <p:nvPr/>
        </p:nvGrpSpPr>
        <p:grpSpPr>
          <a:xfrm rot="186309">
            <a:off x="6829184" y="1227429"/>
            <a:ext cx="2457708" cy="1537077"/>
            <a:chOff x="6739938" y="1214909"/>
            <a:chExt cx="2457708" cy="1537077"/>
          </a:xfrm>
        </p:grpSpPr>
        <p:sp>
          <p:nvSpPr>
            <p:cNvPr id="1175" name="Google Shape;1175;p38"/>
            <p:cNvSpPr txBox="1"/>
            <p:nvPr/>
          </p:nvSpPr>
          <p:spPr>
            <a:xfrm rot="-1591796">
              <a:off x="6710552" y="1752615"/>
              <a:ext cx="251648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  회원정보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알약의 기본 정보</a:t>
              </a:r>
              <a:endParaRPr/>
            </a:p>
          </p:txBody>
        </p:sp>
        <p:sp>
          <p:nvSpPr>
            <p:cNvPr id="1176" name="Google Shape;1176;p38"/>
            <p:cNvSpPr/>
            <p:nvPr/>
          </p:nvSpPr>
          <p:spPr>
            <a:xfrm>
              <a:off x="6775741" y="2388212"/>
              <a:ext cx="167640" cy="149741"/>
            </a:xfrm>
            <a:prstGeom prst="ellipse">
              <a:avLst/>
            </a:prstGeom>
            <a:solidFill>
              <a:srgbClr val="00B05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7" name="Google Shape;1177;p38"/>
            <p:cNvSpPr/>
            <p:nvPr/>
          </p:nvSpPr>
          <p:spPr>
            <a:xfrm>
              <a:off x="6856721" y="2524983"/>
              <a:ext cx="167640" cy="149741"/>
            </a:xfrm>
            <a:prstGeom prst="ellipse">
              <a:avLst/>
            </a:prstGeom>
            <a:solidFill>
              <a:srgbClr val="FFC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178" name="Google Shape;1178;p38"/>
          <p:cNvGrpSpPr/>
          <p:nvPr/>
        </p:nvGrpSpPr>
        <p:grpSpPr>
          <a:xfrm>
            <a:off x="7031258" y="2858345"/>
            <a:ext cx="2649970" cy="276999"/>
            <a:chOff x="6808750" y="2787545"/>
            <a:chExt cx="2649970" cy="276999"/>
          </a:xfrm>
        </p:grpSpPr>
        <p:sp>
          <p:nvSpPr>
            <p:cNvPr id="1179" name="Google Shape;1179;p38"/>
            <p:cNvSpPr txBox="1"/>
            <p:nvPr/>
          </p:nvSpPr>
          <p:spPr>
            <a:xfrm>
              <a:off x="6942239" y="2787545"/>
              <a:ext cx="251648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찾고 싶은 알약의 사진 </a:t>
              </a:r>
              <a:endParaRPr/>
            </a:p>
          </p:txBody>
        </p:sp>
        <p:sp>
          <p:nvSpPr>
            <p:cNvPr id="1180" name="Google Shape;1180;p38"/>
            <p:cNvSpPr/>
            <p:nvPr/>
          </p:nvSpPr>
          <p:spPr>
            <a:xfrm>
              <a:off x="6808750" y="2835289"/>
              <a:ext cx="167640" cy="149741"/>
            </a:xfrm>
            <a:prstGeom prst="ellipse">
              <a:avLst/>
            </a:prstGeom>
            <a:solidFill>
              <a:srgbClr val="FF0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181" name="Google Shape;1181;p38"/>
          <p:cNvSpPr/>
          <p:nvPr/>
        </p:nvSpPr>
        <p:spPr>
          <a:xfrm>
            <a:off x="6798545" y="4011318"/>
            <a:ext cx="167640" cy="149741"/>
          </a:xfrm>
          <a:prstGeom prst="ellipse">
            <a:avLst/>
          </a:prstGeom>
          <a:solidFill>
            <a:srgbClr val="00B05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82" name="Google Shape;1182;p38"/>
          <p:cNvSpPr/>
          <p:nvPr/>
        </p:nvSpPr>
        <p:spPr>
          <a:xfrm>
            <a:off x="6451184" y="4439365"/>
            <a:ext cx="167640" cy="149741"/>
          </a:xfrm>
          <a:prstGeom prst="ellipse">
            <a:avLst/>
          </a:prstGeom>
          <a:solidFill>
            <a:srgbClr val="00B05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183" name="Google Shape;1183;p38"/>
          <p:cNvGrpSpPr/>
          <p:nvPr/>
        </p:nvGrpSpPr>
        <p:grpSpPr>
          <a:xfrm>
            <a:off x="7012207" y="3509777"/>
            <a:ext cx="2008509" cy="277000"/>
            <a:chOff x="6814186" y="3507550"/>
            <a:chExt cx="2008509" cy="277000"/>
          </a:xfrm>
        </p:grpSpPr>
        <p:sp>
          <p:nvSpPr>
            <p:cNvPr id="1184" name="Google Shape;1184;p38"/>
            <p:cNvSpPr txBox="1"/>
            <p:nvPr/>
          </p:nvSpPr>
          <p:spPr>
            <a:xfrm>
              <a:off x="6966185" y="3507550"/>
              <a:ext cx="1856510" cy="27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인식된 알약의 고유번호</a:t>
              </a:r>
              <a:endParaRPr/>
            </a:p>
          </p:txBody>
        </p:sp>
        <p:sp>
          <p:nvSpPr>
            <p:cNvPr id="1185" name="Google Shape;1185;p38"/>
            <p:cNvSpPr/>
            <p:nvPr/>
          </p:nvSpPr>
          <p:spPr>
            <a:xfrm>
              <a:off x="6814186" y="3579345"/>
              <a:ext cx="167640" cy="149741"/>
            </a:xfrm>
            <a:prstGeom prst="ellipse">
              <a:avLst/>
            </a:prstGeom>
            <a:solidFill>
              <a:srgbClr val="FFC00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pic>
        <p:nvPicPr>
          <p:cNvPr id="1191" name="Google Shape;1191;p39"/>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1192" name="Google Shape;1192;p39"/>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93" name="Google Shape;1193;p39"/>
          <p:cNvPicPr preferRelativeResize="0"/>
          <p:nvPr/>
        </p:nvPicPr>
        <p:blipFill rotWithShape="1">
          <a:blip r:embed="rId4">
            <a:alphaModFix/>
          </a:blip>
          <a:srcRect b="0" l="0" r="0" t="0"/>
          <a:stretch/>
        </p:blipFill>
        <p:spPr>
          <a:xfrm>
            <a:off x="441801" y="2897797"/>
            <a:ext cx="610887" cy="610887"/>
          </a:xfrm>
          <a:prstGeom prst="rect">
            <a:avLst/>
          </a:prstGeom>
          <a:noFill/>
          <a:ln>
            <a:noFill/>
          </a:ln>
        </p:spPr>
      </p:pic>
      <p:sp>
        <p:nvSpPr>
          <p:cNvPr id="1194" name="Google Shape;1194;p39"/>
          <p:cNvSpPr/>
          <p:nvPr/>
        </p:nvSpPr>
        <p:spPr>
          <a:xfrm>
            <a:off x="1629059" y="1218488"/>
            <a:ext cx="2536257" cy="3969505"/>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95" name="Google Shape;1195;p39"/>
          <p:cNvSpPr txBox="1"/>
          <p:nvPr/>
        </p:nvSpPr>
        <p:spPr>
          <a:xfrm>
            <a:off x="2238701" y="790831"/>
            <a:ext cx="13195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Application</a:t>
            </a:r>
            <a:endParaRPr sz="1800">
              <a:solidFill>
                <a:schemeClr val="dk1"/>
              </a:solidFill>
              <a:latin typeface="Arial"/>
              <a:ea typeface="Arial"/>
              <a:cs typeface="Arial"/>
              <a:sym typeface="Arial"/>
            </a:endParaRPr>
          </a:p>
        </p:txBody>
      </p:sp>
      <p:cxnSp>
        <p:nvCxnSpPr>
          <p:cNvPr id="1196" name="Google Shape;1196;p39"/>
          <p:cNvCxnSpPr>
            <a:stCxn id="1193" idx="3"/>
            <a:endCxn id="1194" idx="1"/>
          </p:cNvCxnSpPr>
          <p:nvPr/>
        </p:nvCxnSpPr>
        <p:spPr>
          <a:xfrm>
            <a:off x="1052688" y="3203241"/>
            <a:ext cx="576300" cy="0"/>
          </a:xfrm>
          <a:prstGeom prst="straightConnector1">
            <a:avLst/>
          </a:prstGeom>
          <a:noFill/>
          <a:ln cap="flat" cmpd="sng" w="9525">
            <a:solidFill>
              <a:schemeClr val="dk1"/>
            </a:solidFill>
            <a:prstDash val="solid"/>
            <a:miter lim="800000"/>
            <a:headEnd len="sm" w="sm" type="none"/>
            <a:tailEnd len="sm" w="sm" type="none"/>
          </a:ln>
        </p:spPr>
      </p:cxnSp>
      <p:cxnSp>
        <p:nvCxnSpPr>
          <p:cNvPr id="1197" name="Google Shape;1197;p39"/>
          <p:cNvCxnSpPr/>
          <p:nvPr/>
        </p:nvCxnSpPr>
        <p:spPr>
          <a:xfrm>
            <a:off x="4165316" y="2945490"/>
            <a:ext cx="970290" cy="0"/>
          </a:xfrm>
          <a:prstGeom prst="straightConnector1">
            <a:avLst/>
          </a:prstGeom>
          <a:noFill/>
          <a:ln cap="flat" cmpd="sng" w="9525">
            <a:solidFill>
              <a:schemeClr val="dk1"/>
            </a:solidFill>
            <a:prstDash val="solid"/>
            <a:miter lim="800000"/>
            <a:headEnd len="sm" w="sm" type="none"/>
            <a:tailEnd len="med" w="med" type="triangle"/>
          </a:ln>
        </p:spPr>
      </p:cxnSp>
      <p:cxnSp>
        <p:nvCxnSpPr>
          <p:cNvPr id="1198" name="Google Shape;1198;p39"/>
          <p:cNvCxnSpPr/>
          <p:nvPr/>
        </p:nvCxnSpPr>
        <p:spPr>
          <a:xfrm rot="10800000">
            <a:off x="4165316" y="3318368"/>
            <a:ext cx="970290" cy="0"/>
          </a:xfrm>
          <a:prstGeom prst="straightConnector1">
            <a:avLst/>
          </a:prstGeom>
          <a:noFill/>
          <a:ln cap="flat" cmpd="sng" w="9525">
            <a:solidFill>
              <a:schemeClr val="dk1"/>
            </a:solidFill>
            <a:prstDash val="solid"/>
            <a:miter lim="800000"/>
            <a:headEnd len="sm" w="sm" type="none"/>
            <a:tailEnd len="med" w="med" type="triangle"/>
          </a:ln>
        </p:spPr>
      </p:cxnSp>
      <p:sp>
        <p:nvSpPr>
          <p:cNvPr id="1199" name="Google Shape;1199;p39"/>
          <p:cNvSpPr txBox="1"/>
          <p:nvPr/>
        </p:nvSpPr>
        <p:spPr>
          <a:xfrm>
            <a:off x="4011125" y="2461597"/>
            <a:ext cx="124395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촬영한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사진</a:t>
            </a:r>
            <a:endParaRPr/>
          </a:p>
        </p:txBody>
      </p:sp>
      <p:sp>
        <p:nvSpPr>
          <p:cNvPr id="1200" name="Google Shape;1200;p39"/>
          <p:cNvSpPr txBox="1"/>
          <p:nvPr/>
        </p:nvSpPr>
        <p:spPr>
          <a:xfrm>
            <a:off x="4052859" y="3394106"/>
            <a:ext cx="12999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검색한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알약 정보</a:t>
            </a:r>
            <a:endParaRPr/>
          </a:p>
        </p:txBody>
      </p:sp>
      <p:pic>
        <p:nvPicPr>
          <p:cNvPr id="1201" name="Google Shape;1201;p39"/>
          <p:cNvPicPr preferRelativeResize="0"/>
          <p:nvPr/>
        </p:nvPicPr>
        <p:blipFill rotWithShape="1">
          <a:blip r:embed="rId5">
            <a:alphaModFix/>
          </a:blip>
          <a:srcRect b="0" l="0" r="0" t="0"/>
          <a:stretch/>
        </p:blipFill>
        <p:spPr>
          <a:xfrm>
            <a:off x="2550278" y="5281425"/>
            <a:ext cx="724213" cy="650490"/>
          </a:xfrm>
          <a:prstGeom prst="rect">
            <a:avLst/>
          </a:prstGeom>
          <a:noFill/>
          <a:ln>
            <a:noFill/>
          </a:ln>
        </p:spPr>
      </p:pic>
      <p:cxnSp>
        <p:nvCxnSpPr>
          <p:cNvPr id="1202" name="Google Shape;1202;p39"/>
          <p:cNvCxnSpPr/>
          <p:nvPr/>
        </p:nvCxnSpPr>
        <p:spPr>
          <a:xfrm>
            <a:off x="7671863" y="2970671"/>
            <a:ext cx="1497167" cy="0"/>
          </a:xfrm>
          <a:prstGeom prst="straightConnector1">
            <a:avLst/>
          </a:prstGeom>
          <a:noFill/>
          <a:ln cap="flat" cmpd="sng" w="9525">
            <a:solidFill>
              <a:schemeClr val="dk1"/>
            </a:solidFill>
            <a:prstDash val="solid"/>
            <a:miter lim="800000"/>
            <a:headEnd len="sm" w="sm" type="none"/>
            <a:tailEnd len="med" w="med" type="triangle"/>
          </a:ln>
        </p:spPr>
      </p:cxnSp>
      <p:cxnSp>
        <p:nvCxnSpPr>
          <p:cNvPr id="1203" name="Google Shape;1203;p39"/>
          <p:cNvCxnSpPr/>
          <p:nvPr/>
        </p:nvCxnSpPr>
        <p:spPr>
          <a:xfrm rot="10800000">
            <a:off x="7697634" y="3353057"/>
            <a:ext cx="1425205" cy="0"/>
          </a:xfrm>
          <a:prstGeom prst="straightConnector1">
            <a:avLst/>
          </a:prstGeom>
          <a:noFill/>
          <a:ln cap="flat" cmpd="sng" w="9525">
            <a:solidFill>
              <a:schemeClr val="dk1"/>
            </a:solidFill>
            <a:prstDash val="solid"/>
            <a:miter lim="800000"/>
            <a:headEnd len="sm" w="sm" type="none"/>
            <a:tailEnd len="med" w="med" type="triangle"/>
          </a:ln>
        </p:spPr>
      </p:cxnSp>
      <p:sp>
        <p:nvSpPr>
          <p:cNvPr id="1204" name="Google Shape;1204;p39"/>
          <p:cNvSpPr txBox="1"/>
          <p:nvPr/>
        </p:nvSpPr>
        <p:spPr>
          <a:xfrm>
            <a:off x="7676896" y="2640457"/>
            <a:ext cx="151518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이미지 2개 입력</a:t>
            </a:r>
            <a:endParaRPr/>
          </a:p>
        </p:txBody>
      </p:sp>
      <p:sp>
        <p:nvSpPr>
          <p:cNvPr id="1205" name="Google Shape;1205;p39"/>
          <p:cNvSpPr txBox="1"/>
          <p:nvPr/>
        </p:nvSpPr>
        <p:spPr>
          <a:xfrm>
            <a:off x="7723350" y="3414395"/>
            <a:ext cx="137377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고유번호 출력</a:t>
            </a:r>
            <a:endParaRPr/>
          </a:p>
        </p:txBody>
      </p:sp>
      <p:sp>
        <p:nvSpPr>
          <p:cNvPr id="1206" name="Google Shape;1206;p39"/>
          <p:cNvSpPr/>
          <p:nvPr/>
        </p:nvSpPr>
        <p:spPr>
          <a:xfrm>
            <a:off x="6874548" y="5162247"/>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07" name="Google Shape;1207;p39"/>
          <p:cNvSpPr/>
          <p:nvPr/>
        </p:nvSpPr>
        <p:spPr>
          <a:xfrm>
            <a:off x="5135606" y="2414813"/>
            <a:ext cx="2536257"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1208" name="Google Shape;1208;p39"/>
          <p:cNvPicPr preferRelativeResize="0"/>
          <p:nvPr/>
        </p:nvPicPr>
        <p:blipFill rotWithShape="1">
          <a:blip r:embed="rId6">
            <a:alphaModFix/>
          </a:blip>
          <a:srcRect b="0" l="0" r="0" t="0"/>
          <a:stretch/>
        </p:blipFill>
        <p:spPr>
          <a:xfrm>
            <a:off x="5260109" y="2754055"/>
            <a:ext cx="704932" cy="704932"/>
          </a:xfrm>
          <a:prstGeom prst="rect">
            <a:avLst/>
          </a:prstGeom>
          <a:noFill/>
          <a:ln>
            <a:noFill/>
          </a:ln>
        </p:spPr>
      </p:pic>
      <p:pic>
        <p:nvPicPr>
          <p:cNvPr id="1209" name="Google Shape;1209;p39"/>
          <p:cNvPicPr preferRelativeResize="0"/>
          <p:nvPr/>
        </p:nvPicPr>
        <p:blipFill rotWithShape="1">
          <a:blip r:embed="rId7">
            <a:alphaModFix/>
          </a:blip>
          <a:srcRect b="0" l="0" r="0" t="0"/>
          <a:stretch/>
        </p:blipFill>
        <p:spPr>
          <a:xfrm>
            <a:off x="6317507" y="2780437"/>
            <a:ext cx="1294047" cy="791431"/>
          </a:xfrm>
          <a:prstGeom prst="rect">
            <a:avLst/>
          </a:prstGeom>
          <a:noFill/>
          <a:ln>
            <a:noFill/>
          </a:ln>
        </p:spPr>
      </p:pic>
      <p:sp>
        <p:nvSpPr>
          <p:cNvPr id="1210" name="Google Shape;1210;p39"/>
          <p:cNvSpPr/>
          <p:nvPr/>
        </p:nvSpPr>
        <p:spPr>
          <a:xfrm>
            <a:off x="5986456" y="3037022"/>
            <a:ext cx="288758" cy="278259"/>
          </a:xfrm>
          <a:prstGeom prst="mathPlus">
            <a:avLst>
              <a:gd fmla="val 23520" name="adj1"/>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11" name="Google Shape;1211;p39"/>
          <p:cNvSpPr txBox="1"/>
          <p:nvPr/>
        </p:nvSpPr>
        <p:spPr>
          <a:xfrm>
            <a:off x="5666182" y="2029760"/>
            <a:ext cx="14199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API Server</a:t>
            </a:r>
            <a:endParaRPr sz="1800">
              <a:solidFill>
                <a:schemeClr val="dk1"/>
              </a:solidFill>
              <a:latin typeface="Arial"/>
              <a:ea typeface="Arial"/>
              <a:cs typeface="Arial"/>
              <a:sym typeface="Arial"/>
            </a:endParaRPr>
          </a:p>
        </p:txBody>
      </p:sp>
      <p:sp>
        <p:nvSpPr>
          <p:cNvPr id="1212" name="Google Shape;1212;p39"/>
          <p:cNvSpPr/>
          <p:nvPr/>
        </p:nvSpPr>
        <p:spPr>
          <a:xfrm>
            <a:off x="4196928" y="5168436"/>
            <a:ext cx="2438714" cy="129293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1213" name="Google Shape;1213;p39"/>
          <p:cNvPicPr preferRelativeResize="0"/>
          <p:nvPr/>
        </p:nvPicPr>
        <p:blipFill rotWithShape="1">
          <a:blip r:embed="rId8">
            <a:alphaModFix/>
          </a:blip>
          <a:srcRect b="0" l="0" r="0" t="0"/>
          <a:stretch/>
        </p:blipFill>
        <p:spPr>
          <a:xfrm>
            <a:off x="4300743" y="5441053"/>
            <a:ext cx="855845" cy="855845"/>
          </a:xfrm>
          <a:prstGeom prst="rect">
            <a:avLst/>
          </a:prstGeom>
          <a:noFill/>
          <a:ln>
            <a:noFill/>
          </a:ln>
        </p:spPr>
      </p:pic>
      <p:sp>
        <p:nvSpPr>
          <p:cNvPr id="1214" name="Google Shape;1214;p39"/>
          <p:cNvSpPr txBox="1"/>
          <p:nvPr/>
        </p:nvSpPr>
        <p:spPr>
          <a:xfrm>
            <a:off x="4858599" y="4818661"/>
            <a:ext cx="11914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Database</a:t>
            </a:r>
            <a:endParaRPr sz="1800">
              <a:solidFill>
                <a:schemeClr val="dk1"/>
              </a:solidFill>
              <a:latin typeface="Arial"/>
              <a:ea typeface="Arial"/>
              <a:cs typeface="Arial"/>
              <a:sym typeface="Arial"/>
            </a:endParaRPr>
          </a:p>
        </p:txBody>
      </p:sp>
      <p:sp>
        <p:nvSpPr>
          <p:cNvPr id="1215" name="Google Shape;1215;p39"/>
          <p:cNvSpPr txBox="1"/>
          <p:nvPr/>
        </p:nvSpPr>
        <p:spPr>
          <a:xfrm>
            <a:off x="6805509" y="4793046"/>
            <a:ext cx="2779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Open API (낱알식별목록)</a:t>
            </a:r>
            <a:endParaRPr sz="1800">
              <a:solidFill>
                <a:schemeClr val="dk1"/>
              </a:solidFill>
              <a:latin typeface="Arial"/>
              <a:ea typeface="Arial"/>
              <a:cs typeface="Arial"/>
              <a:sym typeface="Arial"/>
            </a:endParaRPr>
          </a:p>
        </p:txBody>
      </p:sp>
      <p:cxnSp>
        <p:nvCxnSpPr>
          <p:cNvPr id="1216" name="Google Shape;1216;p39"/>
          <p:cNvCxnSpPr/>
          <p:nvPr/>
        </p:nvCxnSpPr>
        <p:spPr>
          <a:xfrm flipH="1" rot="10800000">
            <a:off x="5491390" y="3945136"/>
            <a:ext cx="540327" cy="915562"/>
          </a:xfrm>
          <a:prstGeom prst="straightConnector1">
            <a:avLst/>
          </a:prstGeom>
          <a:noFill/>
          <a:ln cap="flat" cmpd="sng" w="9525">
            <a:solidFill>
              <a:schemeClr val="dk1"/>
            </a:solidFill>
            <a:prstDash val="solid"/>
            <a:miter lim="800000"/>
            <a:headEnd len="sm" w="sm" type="none"/>
            <a:tailEnd len="sm" w="sm" type="none"/>
          </a:ln>
        </p:spPr>
      </p:cxnSp>
      <p:pic>
        <p:nvPicPr>
          <p:cNvPr id="1217" name="Google Shape;1217;p39"/>
          <p:cNvPicPr preferRelativeResize="0"/>
          <p:nvPr/>
        </p:nvPicPr>
        <p:blipFill rotWithShape="1">
          <a:blip r:embed="rId9">
            <a:alphaModFix/>
          </a:blip>
          <a:srcRect b="0" l="0" r="0" t="0"/>
          <a:stretch/>
        </p:blipFill>
        <p:spPr>
          <a:xfrm>
            <a:off x="7017041" y="5267533"/>
            <a:ext cx="1011678" cy="1082495"/>
          </a:xfrm>
          <a:prstGeom prst="rect">
            <a:avLst/>
          </a:prstGeom>
          <a:noFill/>
          <a:ln>
            <a:noFill/>
          </a:ln>
        </p:spPr>
      </p:pic>
      <p:sp>
        <p:nvSpPr>
          <p:cNvPr id="1218" name="Google Shape;1218;p39"/>
          <p:cNvSpPr txBox="1"/>
          <p:nvPr/>
        </p:nvSpPr>
        <p:spPr>
          <a:xfrm>
            <a:off x="5360183" y="5240375"/>
            <a:ext cx="120971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회원정보,</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알약 기본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고유번호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이름</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제형</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분류명 등</a:t>
            </a:r>
            <a:endParaRPr/>
          </a:p>
        </p:txBody>
      </p:sp>
      <p:sp>
        <p:nvSpPr>
          <p:cNvPr id="1219" name="Google Shape;1219;p39"/>
          <p:cNvSpPr txBox="1"/>
          <p:nvPr/>
        </p:nvSpPr>
        <p:spPr>
          <a:xfrm>
            <a:off x="8066132" y="5281425"/>
            <a:ext cx="120971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알약 상세 정보</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알약 복용법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부작용 </a:t>
            </a:r>
            <a:endParaRPr/>
          </a:p>
          <a:p>
            <a:pPr indent="0" lvl="0" marL="0" marR="0" rtl="0" algn="l">
              <a:spcBef>
                <a:spcPts val="0"/>
              </a:spcBef>
              <a:spcAft>
                <a:spcPts val="0"/>
              </a:spcAft>
              <a:buNone/>
            </a:pPr>
            <a:r>
              <a:rPr lang="ko-KR" sz="1200">
                <a:solidFill>
                  <a:schemeClr val="dk1"/>
                </a:solidFill>
                <a:latin typeface="Arial"/>
                <a:ea typeface="Arial"/>
                <a:cs typeface="Arial"/>
                <a:sym typeface="Arial"/>
              </a:rPr>
              <a:t>- 효능 등</a:t>
            </a:r>
            <a:endParaRPr/>
          </a:p>
        </p:txBody>
      </p:sp>
      <p:cxnSp>
        <p:nvCxnSpPr>
          <p:cNvPr id="1220" name="Google Shape;1220;p39"/>
          <p:cNvCxnSpPr/>
          <p:nvPr/>
        </p:nvCxnSpPr>
        <p:spPr>
          <a:xfrm rot="10800000">
            <a:off x="6940007" y="3937108"/>
            <a:ext cx="540327" cy="915562"/>
          </a:xfrm>
          <a:prstGeom prst="straightConnector1">
            <a:avLst/>
          </a:prstGeom>
          <a:noFill/>
          <a:ln cap="flat" cmpd="sng" w="9525">
            <a:solidFill>
              <a:schemeClr val="dk1"/>
            </a:solidFill>
            <a:prstDash val="solid"/>
            <a:miter lim="800000"/>
            <a:headEnd len="sm" w="sm" type="none"/>
            <a:tailEnd len="sm" w="sm" type="none"/>
          </a:ln>
        </p:spPr>
      </p:cxnSp>
      <p:grpSp>
        <p:nvGrpSpPr>
          <p:cNvPr id="1221" name="Google Shape;1221;p39"/>
          <p:cNvGrpSpPr/>
          <p:nvPr/>
        </p:nvGrpSpPr>
        <p:grpSpPr>
          <a:xfrm>
            <a:off x="2076686" y="1442692"/>
            <a:ext cx="1703004" cy="3595230"/>
            <a:chOff x="2076686" y="1442692"/>
            <a:chExt cx="1703004" cy="3595230"/>
          </a:xfrm>
        </p:grpSpPr>
        <p:pic>
          <p:nvPicPr>
            <p:cNvPr descr="텍스트이(가) 표시된 사진&#10;&#10;자동 생성된 설명" id="1222" name="Google Shape;1222;p39"/>
            <p:cNvPicPr preferRelativeResize="0"/>
            <p:nvPr/>
          </p:nvPicPr>
          <p:blipFill rotWithShape="1">
            <a:blip r:embed="rId10">
              <a:alphaModFix/>
            </a:blip>
            <a:srcRect b="0" l="0" r="0" t="0"/>
            <a:stretch/>
          </p:blipFill>
          <p:spPr>
            <a:xfrm>
              <a:off x="2076686" y="1442692"/>
              <a:ext cx="1703004" cy="3595230"/>
            </a:xfrm>
            <a:prstGeom prst="rect">
              <a:avLst/>
            </a:prstGeom>
            <a:noFill/>
            <a:ln>
              <a:noFill/>
            </a:ln>
            <a:effectLst>
              <a:outerShdw blurRad="88900" rotWithShape="0" algn="ctr">
                <a:srgbClr val="000000">
                  <a:alpha val="12941"/>
                </a:srgbClr>
              </a:outerShdw>
            </a:effectLst>
          </p:spPr>
        </p:pic>
        <p:pic>
          <p:nvPicPr>
            <p:cNvPr id="1223" name="Google Shape;1223;p39"/>
            <p:cNvPicPr preferRelativeResize="0"/>
            <p:nvPr/>
          </p:nvPicPr>
          <p:blipFill rotWithShape="1">
            <a:blip r:embed="rId11">
              <a:alphaModFix/>
            </a:blip>
            <a:srcRect b="0" l="0" r="0" t="0"/>
            <a:stretch/>
          </p:blipFill>
          <p:spPr>
            <a:xfrm>
              <a:off x="2587198" y="4091126"/>
              <a:ext cx="753366" cy="218985"/>
            </a:xfrm>
            <a:prstGeom prst="rect">
              <a:avLst/>
            </a:prstGeom>
            <a:noFill/>
            <a:ln>
              <a:noFill/>
            </a:ln>
          </p:spPr>
        </p:pic>
      </p:grpSp>
      <p:sp>
        <p:nvSpPr>
          <p:cNvPr id="1224" name="Google Shape;1224;p39"/>
          <p:cNvSpPr txBox="1"/>
          <p:nvPr/>
        </p:nvSpPr>
        <p:spPr>
          <a:xfrm>
            <a:off x="379394" y="203501"/>
            <a:ext cx="3043485"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진행 현황</a:t>
            </a:r>
            <a:endParaRPr sz="1800">
              <a:solidFill>
                <a:srgbClr val="CC3700"/>
              </a:solidFill>
              <a:latin typeface="Do Hyeon"/>
              <a:ea typeface="Do Hyeon"/>
              <a:cs typeface="Do Hyeon"/>
              <a:sym typeface="Do Hyeon"/>
            </a:endParaRPr>
          </a:p>
          <a:p>
            <a:pPr indent="0" lvl="0" marL="0" marR="0" rtl="0" algn="l">
              <a:spcBef>
                <a:spcPts val="0"/>
              </a:spcBef>
              <a:spcAft>
                <a:spcPts val="0"/>
              </a:spcAft>
              <a:buNone/>
            </a:pPr>
            <a:r>
              <a:rPr lang="ko-KR" sz="1800">
                <a:solidFill>
                  <a:srgbClr val="181818"/>
                </a:solidFill>
                <a:latin typeface="Do Hyeon"/>
                <a:ea typeface="Do Hyeon"/>
                <a:cs typeface="Do Hyeon"/>
                <a:sym typeface="Do Hyeon"/>
              </a:rPr>
              <a:t>AI</a:t>
            </a:r>
            <a:endParaRPr sz="1800">
              <a:solidFill>
                <a:srgbClr val="181818"/>
              </a:solidFill>
              <a:latin typeface="Do Hyeon"/>
              <a:ea typeface="Do Hyeon"/>
              <a:cs typeface="Do Hyeon"/>
              <a:sym typeface="Do Hyeon"/>
            </a:endParaRPr>
          </a:p>
        </p:txBody>
      </p:sp>
      <p:sp>
        <p:nvSpPr>
          <p:cNvPr id="1225" name="Google Shape;1225;p39"/>
          <p:cNvSpPr/>
          <p:nvPr/>
        </p:nvSpPr>
        <p:spPr>
          <a:xfrm>
            <a:off x="327023" y="857427"/>
            <a:ext cx="11276036" cy="5915985"/>
          </a:xfrm>
          <a:prstGeom prst="rect">
            <a:avLst/>
          </a:prstGeom>
          <a:solidFill>
            <a:srgbClr val="F2F2F2">
              <a:alpha val="7215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26" name="Google Shape;1226;p39"/>
          <p:cNvSpPr/>
          <p:nvPr/>
        </p:nvSpPr>
        <p:spPr>
          <a:xfrm>
            <a:off x="9183148" y="2384895"/>
            <a:ext cx="2285466" cy="1530417"/>
          </a:xfrm>
          <a:prstGeom prst="roundRect">
            <a:avLst>
              <a:gd fmla="val 16667" name="adj"/>
            </a:avLst>
          </a:prstGeom>
          <a:solidFill>
            <a:schemeClr val="lt1"/>
          </a:solid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1227" name="Google Shape;1227;p39"/>
          <p:cNvPicPr preferRelativeResize="0"/>
          <p:nvPr/>
        </p:nvPicPr>
        <p:blipFill rotWithShape="1">
          <a:blip r:embed="rId12">
            <a:alphaModFix/>
          </a:blip>
          <a:srcRect b="0" l="0" r="0" t="0"/>
          <a:stretch/>
        </p:blipFill>
        <p:spPr>
          <a:xfrm>
            <a:off x="9495166" y="2592736"/>
            <a:ext cx="1724662" cy="500151"/>
          </a:xfrm>
          <a:prstGeom prst="rect">
            <a:avLst/>
          </a:prstGeom>
          <a:noFill/>
          <a:ln>
            <a:noFill/>
          </a:ln>
        </p:spPr>
      </p:pic>
      <p:sp>
        <p:nvSpPr>
          <p:cNvPr id="1228" name="Google Shape;1228;p39"/>
          <p:cNvSpPr txBox="1"/>
          <p:nvPr/>
        </p:nvSpPr>
        <p:spPr>
          <a:xfrm>
            <a:off x="10104298" y="2018368"/>
            <a:ext cx="3990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AI</a:t>
            </a:r>
            <a:endParaRPr sz="1800">
              <a:solidFill>
                <a:schemeClr val="dk1"/>
              </a:solidFill>
              <a:latin typeface="Arial"/>
              <a:ea typeface="Arial"/>
              <a:cs typeface="Arial"/>
              <a:sym typeface="Arial"/>
            </a:endParaRPr>
          </a:p>
        </p:txBody>
      </p:sp>
      <p:pic>
        <p:nvPicPr>
          <p:cNvPr id="1229" name="Google Shape;1229;p39"/>
          <p:cNvPicPr preferRelativeResize="0"/>
          <p:nvPr/>
        </p:nvPicPr>
        <p:blipFill rotWithShape="1">
          <a:blip r:embed="rId13">
            <a:alphaModFix/>
          </a:blip>
          <a:srcRect b="0" l="0" r="0" t="0"/>
          <a:stretch/>
        </p:blipFill>
        <p:spPr>
          <a:xfrm>
            <a:off x="9495166" y="3191152"/>
            <a:ext cx="1724662" cy="507254"/>
          </a:xfrm>
          <a:prstGeom prst="rect">
            <a:avLst/>
          </a:prstGeom>
          <a:noFill/>
          <a:ln>
            <a:noFill/>
          </a:ln>
        </p:spPr>
      </p:pic>
      <p:sp>
        <p:nvSpPr>
          <p:cNvPr id="1230" name="Google Shape;1230;p39"/>
          <p:cNvSpPr/>
          <p:nvPr/>
        </p:nvSpPr>
        <p:spPr>
          <a:xfrm>
            <a:off x="8453906" y="1441102"/>
            <a:ext cx="1430247" cy="1326142"/>
          </a:xfrm>
          <a:prstGeom prst="ellipse">
            <a:avLst/>
          </a:prstGeom>
          <a:solidFill>
            <a:schemeClr val="accen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lt1"/>
                </a:solidFill>
                <a:latin typeface="Do Hyeon"/>
                <a:ea typeface="Do Hyeon"/>
                <a:cs typeface="Do Hyeon"/>
                <a:sym typeface="Do Hyeon"/>
              </a:rPr>
              <a:t>50%</a:t>
            </a:r>
            <a:endParaRPr/>
          </a:p>
          <a:p>
            <a:pPr indent="0" lvl="0" marL="0" marR="0" rtl="0" algn="ctr">
              <a:spcBef>
                <a:spcPts val="0"/>
              </a:spcBef>
              <a:spcAft>
                <a:spcPts val="0"/>
              </a:spcAft>
              <a:buNone/>
            </a:pPr>
            <a:r>
              <a:rPr lang="ko-KR" sz="2800">
                <a:solidFill>
                  <a:schemeClr val="lt1"/>
                </a:solidFill>
                <a:latin typeface="Do Hyeon"/>
                <a:ea typeface="Do Hyeon"/>
                <a:cs typeface="Do Hyeon"/>
                <a:sym typeface="Do Hyeon"/>
              </a:rPr>
              <a:t>완료</a:t>
            </a:r>
            <a:endParaRPr sz="2800">
              <a:solidFill>
                <a:schemeClr val="lt1"/>
              </a:solidFill>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4"/>
          <p:cNvSpPr txBox="1"/>
          <p:nvPr/>
        </p:nvSpPr>
        <p:spPr>
          <a:xfrm>
            <a:off x="489352" y="2285885"/>
            <a:ext cx="59503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7200">
                <a:solidFill>
                  <a:srgbClr val="B3404A"/>
                </a:solidFill>
                <a:latin typeface="Do Hyeon"/>
                <a:ea typeface="Do Hyeon"/>
                <a:cs typeface="Do Hyeon"/>
                <a:sym typeface="Do Hyeon"/>
              </a:rPr>
              <a:t>1</a:t>
            </a:r>
            <a:endParaRPr b="1" sz="7200">
              <a:solidFill>
                <a:srgbClr val="B3404A"/>
              </a:solidFill>
              <a:latin typeface="Do Hyeon"/>
              <a:ea typeface="Do Hyeon"/>
              <a:cs typeface="Do Hyeon"/>
              <a:sym typeface="Do Hyeon"/>
            </a:endParaRPr>
          </a:p>
        </p:txBody>
      </p:sp>
      <p:sp>
        <p:nvSpPr>
          <p:cNvPr id="135" name="Google Shape;135;p4"/>
          <p:cNvSpPr txBox="1"/>
          <p:nvPr/>
        </p:nvSpPr>
        <p:spPr>
          <a:xfrm>
            <a:off x="533434" y="3549402"/>
            <a:ext cx="183736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B3404A"/>
                </a:solidFill>
                <a:latin typeface="Do Hyeon"/>
                <a:ea typeface="Do Hyeon"/>
                <a:cs typeface="Do Hyeon"/>
                <a:sym typeface="Do Hyeon"/>
              </a:rPr>
              <a:t>팀원 소개</a:t>
            </a:r>
            <a:endParaRPr/>
          </a:p>
        </p:txBody>
      </p:sp>
      <p:sp>
        <p:nvSpPr>
          <p:cNvPr id="136" name="Google Shape;136;p4"/>
          <p:cNvSpPr txBox="1"/>
          <p:nvPr/>
        </p:nvSpPr>
        <p:spPr>
          <a:xfrm>
            <a:off x="9879006" y="6505575"/>
            <a:ext cx="2242922" cy="21544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ko-KR" sz="800">
                <a:solidFill>
                  <a:schemeClr val="accent6"/>
                </a:solidFill>
                <a:latin typeface="Arial"/>
                <a:ea typeface="Arial"/>
                <a:cs typeface="Arial"/>
                <a:sym typeface="Arial"/>
              </a:rPr>
              <a:t>Copyrightⓒ. Saebyeol Yu. All Rights Reserved.</a:t>
            </a:r>
            <a:endParaRPr sz="800">
              <a:solidFill>
                <a:schemeClr val="accent6"/>
              </a:solidFill>
              <a:latin typeface="Arial"/>
              <a:ea typeface="Arial"/>
              <a:cs typeface="Arial"/>
              <a:sym typeface="Arial"/>
            </a:endParaRPr>
          </a:p>
        </p:txBody>
      </p:sp>
      <p:cxnSp>
        <p:nvCxnSpPr>
          <p:cNvPr id="137" name="Google Shape;137;p4"/>
          <p:cNvCxnSpPr/>
          <p:nvPr/>
        </p:nvCxnSpPr>
        <p:spPr>
          <a:xfrm>
            <a:off x="489352" y="3392488"/>
            <a:ext cx="6714637" cy="36512"/>
          </a:xfrm>
          <a:prstGeom prst="straightConnector1">
            <a:avLst/>
          </a:prstGeom>
          <a:noFill/>
          <a:ln cap="flat" cmpd="sng" w="9525">
            <a:solidFill>
              <a:srgbClr val="1097D0"/>
            </a:solidFill>
            <a:prstDash val="solid"/>
            <a:miter lim="800000"/>
            <a:headEnd len="sm" w="sm" type="none"/>
            <a:tailEnd len="sm" w="sm" type="none"/>
          </a:ln>
        </p:spPr>
      </p:cxnSp>
      <p:sp>
        <p:nvSpPr>
          <p:cNvPr id="138" name="Google Shape;138;p4"/>
          <p:cNvSpPr txBox="1"/>
          <p:nvPr/>
        </p:nvSpPr>
        <p:spPr>
          <a:xfrm>
            <a:off x="10639168" y="1655805"/>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 name="Google Shape;139;p4"/>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 name="Google Shape;140;p4"/>
          <p:cNvSpPr/>
          <p:nvPr/>
        </p:nvSpPr>
        <p:spPr>
          <a:xfrm>
            <a:off x="9906534" y="6641229"/>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1" name="Google Shape;141;p4"/>
          <p:cNvSpPr/>
          <p:nvPr/>
        </p:nvSpPr>
        <p:spPr>
          <a:xfrm>
            <a:off x="6503515" y="822978"/>
            <a:ext cx="3334365" cy="4594205"/>
          </a:xfrm>
          <a:prstGeom prst="triangle">
            <a:avLst>
              <a:gd fmla="val 50000" name="adj"/>
            </a:avLst>
          </a:prstGeom>
          <a:solidFill>
            <a:srgbClr val="E94100">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2" name="Google Shape;142;p4"/>
          <p:cNvSpPr/>
          <p:nvPr/>
        </p:nvSpPr>
        <p:spPr>
          <a:xfrm>
            <a:off x="8368283" y="822978"/>
            <a:ext cx="3334365" cy="4594205"/>
          </a:xfrm>
          <a:prstGeom prst="triangle">
            <a:avLst>
              <a:gd fmla="val 50000" name="adj"/>
            </a:avLst>
          </a:prstGeom>
          <a:solidFill>
            <a:schemeClr val="accent4">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5" name="Shape 1235"/>
        <p:cNvGrpSpPr/>
        <p:nvPr/>
      </p:nvGrpSpPr>
      <p:grpSpPr>
        <a:xfrm>
          <a:off x="0" y="0"/>
          <a:ext cx="0" cy="0"/>
          <a:chOff x="0" y="0"/>
          <a:chExt cx="0" cy="0"/>
        </a:xfrm>
      </p:grpSpPr>
      <p:pic>
        <p:nvPicPr>
          <p:cNvPr id="1236" name="Google Shape;1236;p40"/>
          <p:cNvPicPr preferRelativeResize="0"/>
          <p:nvPr/>
        </p:nvPicPr>
        <p:blipFill rotWithShape="1">
          <a:blip r:embed="rId3">
            <a:alphaModFix/>
          </a:blip>
          <a:srcRect b="0" l="0" r="0" t="0"/>
          <a:stretch/>
        </p:blipFill>
        <p:spPr>
          <a:xfrm>
            <a:off x="11351305" y="149337"/>
            <a:ext cx="653851" cy="653851"/>
          </a:xfrm>
          <a:prstGeom prst="rect">
            <a:avLst/>
          </a:prstGeom>
          <a:noFill/>
          <a:ln>
            <a:noFill/>
          </a:ln>
        </p:spPr>
      </p:pic>
      <p:sp>
        <p:nvSpPr>
          <p:cNvPr id="1237" name="Google Shape;1237;p40"/>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38" name="Google Shape;1238;p40"/>
          <p:cNvSpPr txBox="1"/>
          <p:nvPr/>
        </p:nvSpPr>
        <p:spPr>
          <a:xfrm>
            <a:off x="379394" y="203501"/>
            <a:ext cx="3043485"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진행 현황</a:t>
            </a:r>
            <a:endParaRPr sz="1800">
              <a:solidFill>
                <a:srgbClr val="CC3700"/>
              </a:solidFill>
              <a:latin typeface="Do Hyeon"/>
              <a:ea typeface="Do Hyeon"/>
              <a:cs typeface="Do Hyeon"/>
              <a:sym typeface="Do Hyeon"/>
            </a:endParaRPr>
          </a:p>
          <a:p>
            <a:pPr indent="0" lvl="0" marL="0" marR="0" rtl="0" algn="l">
              <a:spcBef>
                <a:spcPts val="0"/>
              </a:spcBef>
              <a:spcAft>
                <a:spcPts val="0"/>
              </a:spcAft>
              <a:buNone/>
            </a:pPr>
            <a:r>
              <a:rPr lang="ko-KR" sz="1800">
                <a:solidFill>
                  <a:srgbClr val="181818"/>
                </a:solidFill>
                <a:latin typeface="Do Hyeon"/>
                <a:ea typeface="Do Hyeon"/>
                <a:cs typeface="Do Hyeon"/>
                <a:sym typeface="Do Hyeon"/>
              </a:rPr>
              <a:t>AI</a:t>
            </a:r>
            <a:endParaRPr sz="1800">
              <a:solidFill>
                <a:srgbClr val="181818"/>
              </a:solidFill>
              <a:latin typeface="Do Hyeon"/>
              <a:ea typeface="Do Hyeon"/>
              <a:cs typeface="Do Hyeon"/>
              <a:sym typeface="Do Hyeon"/>
            </a:endParaRPr>
          </a:p>
        </p:txBody>
      </p:sp>
      <p:sp>
        <p:nvSpPr>
          <p:cNvPr id="1239" name="Google Shape;1239;p40"/>
          <p:cNvSpPr/>
          <p:nvPr/>
        </p:nvSpPr>
        <p:spPr>
          <a:xfrm>
            <a:off x="8256773" y="1118112"/>
            <a:ext cx="3439311" cy="3741987"/>
          </a:xfrm>
          <a:prstGeom prst="roundRect">
            <a:avLst>
              <a:gd fmla="val 16667" name="adj"/>
            </a:avLst>
          </a:prstGeom>
          <a:solidFill>
            <a:schemeClr val="accent3">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0" name="Google Shape;1240;p40"/>
          <p:cNvSpPr/>
          <p:nvPr/>
        </p:nvSpPr>
        <p:spPr>
          <a:xfrm>
            <a:off x="4349110" y="1118112"/>
            <a:ext cx="3439311" cy="3741987"/>
          </a:xfrm>
          <a:prstGeom prst="roundRect">
            <a:avLst>
              <a:gd fmla="val 16667" name="adj"/>
            </a:avLst>
          </a:prstGeom>
          <a:solidFill>
            <a:schemeClr val="accent3">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1" name="Google Shape;1241;p40"/>
          <p:cNvSpPr/>
          <p:nvPr/>
        </p:nvSpPr>
        <p:spPr>
          <a:xfrm>
            <a:off x="471134" y="1118112"/>
            <a:ext cx="3439311" cy="3741987"/>
          </a:xfrm>
          <a:prstGeom prst="roundRect">
            <a:avLst>
              <a:gd fmla="val 16667" name="adj"/>
            </a:avLst>
          </a:prstGeom>
          <a:solidFill>
            <a:schemeClr val="accent3">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2" name="Google Shape;1242;p40"/>
          <p:cNvSpPr txBox="1"/>
          <p:nvPr/>
        </p:nvSpPr>
        <p:spPr>
          <a:xfrm>
            <a:off x="1172381" y="3898751"/>
            <a:ext cx="207621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rgbClr val="CC3700"/>
                </a:solidFill>
                <a:latin typeface="Do Hyeon"/>
                <a:ea typeface="Do Hyeon"/>
                <a:cs typeface="Do Hyeon"/>
                <a:sym typeface="Do Hyeon"/>
              </a:rPr>
              <a:t>알약 이미지 수집</a:t>
            </a:r>
            <a:endParaRPr/>
          </a:p>
        </p:txBody>
      </p:sp>
      <p:sp>
        <p:nvSpPr>
          <p:cNvPr id="1243" name="Google Shape;1243;p40"/>
          <p:cNvSpPr txBox="1"/>
          <p:nvPr/>
        </p:nvSpPr>
        <p:spPr>
          <a:xfrm>
            <a:off x="4829467" y="3861411"/>
            <a:ext cx="253306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rgbClr val="CC3700"/>
                </a:solidFill>
                <a:latin typeface="Do Hyeon"/>
                <a:ea typeface="Do Hyeon"/>
                <a:cs typeface="Do Hyeon"/>
                <a:sym typeface="Do Hyeon"/>
              </a:rPr>
              <a:t>이미지 전처리</a:t>
            </a:r>
            <a:endParaRPr sz="2000">
              <a:solidFill>
                <a:srgbClr val="CC3700"/>
              </a:solidFill>
              <a:latin typeface="Do Hyeon"/>
              <a:ea typeface="Do Hyeon"/>
              <a:cs typeface="Do Hyeon"/>
              <a:sym typeface="Do Hyeon"/>
            </a:endParaRPr>
          </a:p>
          <a:p>
            <a:pPr indent="0" lvl="0" marL="0" marR="0" rtl="0" algn="ctr">
              <a:spcBef>
                <a:spcPts val="0"/>
              </a:spcBef>
              <a:spcAft>
                <a:spcPts val="0"/>
              </a:spcAft>
              <a:buNone/>
            </a:pPr>
            <a:r>
              <a:rPr lang="ko-KR" sz="1600">
                <a:solidFill>
                  <a:srgbClr val="CC3700"/>
                </a:solidFill>
                <a:latin typeface="Do Hyeon"/>
                <a:ea typeface="Do Hyeon"/>
                <a:cs typeface="Do Hyeon"/>
                <a:sym typeface="Do Hyeon"/>
              </a:rPr>
              <a:t>(image preprocessing)</a:t>
            </a:r>
            <a:endParaRPr/>
          </a:p>
        </p:txBody>
      </p:sp>
      <p:grpSp>
        <p:nvGrpSpPr>
          <p:cNvPr id="1244" name="Google Shape;1244;p40"/>
          <p:cNvGrpSpPr/>
          <p:nvPr/>
        </p:nvGrpSpPr>
        <p:grpSpPr>
          <a:xfrm>
            <a:off x="4581967" y="1732527"/>
            <a:ext cx="2973596" cy="1792625"/>
            <a:chOff x="1188881" y="2141422"/>
            <a:chExt cx="2973596" cy="1792625"/>
          </a:xfrm>
        </p:grpSpPr>
        <p:pic>
          <p:nvPicPr>
            <p:cNvPr descr="텍스트이(가) 표시된 사진&#10;&#10;자동 생성된 설명" id="1245" name="Google Shape;1245;p40"/>
            <p:cNvPicPr preferRelativeResize="0"/>
            <p:nvPr/>
          </p:nvPicPr>
          <p:blipFill rotWithShape="1">
            <a:blip r:embed="rId4">
              <a:alphaModFix/>
            </a:blip>
            <a:srcRect b="0" l="0" r="0" t="0"/>
            <a:stretch/>
          </p:blipFill>
          <p:spPr>
            <a:xfrm>
              <a:off x="1188881" y="2141422"/>
              <a:ext cx="2179326" cy="1188721"/>
            </a:xfrm>
            <a:prstGeom prst="rect">
              <a:avLst/>
            </a:prstGeom>
            <a:noFill/>
            <a:ln>
              <a:noFill/>
            </a:ln>
          </p:spPr>
        </p:pic>
        <p:pic>
          <p:nvPicPr>
            <p:cNvPr id="1246" name="Google Shape;1246;p40"/>
            <p:cNvPicPr preferRelativeResize="0"/>
            <p:nvPr/>
          </p:nvPicPr>
          <p:blipFill rotWithShape="1">
            <a:blip r:embed="rId5">
              <a:alphaModFix/>
            </a:blip>
            <a:srcRect b="0" l="0" r="0" t="0"/>
            <a:stretch/>
          </p:blipFill>
          <p:spPr>
            <a:xfrm>
              <a:off x="1983150" y="2745326"/>
              <a:ext cx="2179327" cy="1188721"/>
            </a:xfrm>
            <a:prstGeom prst="rect">
              <a:avLst/>
            </a:prstGeom>
            <a:noFill/>
            <a:ln>
              <a:noFill/>
            </a:ln>
          </p:spPr>
        </p:pic>
      </p:grpSp>
      <p:sp>
        <p:nvSpPr>
          <p:cNvPr id="1247" name="Google Shape;1247;p40"/>
          <p:cNvSpPr txBox="1"/>
          <p:nvPr/>
        </p:nvSpPr>
        <p:spPr>
          <a:xfrm>
            <a:off x="8835730" y="3861411"/>
            <a:ext cx="228139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rgbClr val="CC3700"/>
                </a:solidFill>
                <a:latin typeface="Do Hyeon"/>
                <a:ea typeface="Do Hyeon"/>
                <a:cs typeface="Do Hyeon"/>
                <a:sym typeface="Do Hyeon"/>
              </a:rPr>
              <a:t>데이터 확대</a:t>
            </a:r>
            <a:endParaRPr sz="2000">
              <a:solidFill>
                <a:srgbClr val="CC3700"/>
              </a:solidFill>
              <a:latin typeface="Do Hyeon"/>
              <a:ea typeface="Do Hyeon"/>
              <a:cs typeface="Do Hyeon"/>
              <a:sym typeface="Do Hyeon"/>
            </a:endParaRPr>
          </a:p>
          <a:p>
            <a:pPr indent="0" lvl="0" marL="0" marR="0" rtl="0" algn="ctr">
              <a:spcBef>
                <a:spcPts val="0"/>
              </a:spcBef>
              <a:spcAft>
                <a:spcPts val="0"/>
              </a:spcAft>
              <a:buNone/>
            </a:pPr>
            <a:r>
              <a:rPr lang="ko-KR" sz="1600">
                <a:solidFill>
                  <a:srgbClr val="CC3700"/>
                </a:solidFill>
                <a:latin typeface="Do Hyeon"/>
                <a:ea typeface="Do Hyeon"/>
                <a:cs typeface="Do Hyeon"/>
                <a:sym typeface="Do Hyeon"/>
              </a:rPr>
              <a:t>(data augmentation)</a:t>
            </a:r>
            <a:endParaRPr/>
          </a:p>
        </p:txBody>
      </p:sp>
      <p:pic>
        <p:nvPicPr>
          <p:cNvPr id="1248" name="Google Shape;1248;p40"/>
          <p:cNvPicPr preferRelativeResize="0"/>
          <p:nvPr/>
        </p:nvPicPr>
        <p:blipFill rotWithShape="1">
          <a:blip r:embed="rId6">
            <a:alphaModFix/>
          </a:blip>
          <a:srcRect b="37144" l="0" r="6484" t="0"/>
          <a:stretch/>
        </p:blipFill>
        <p:spPr>
          <a:xfrm>
            <a:off x="8582689" y="1616839"/>
            <a:ext cx="2792915" cy="1966373"/>
          </a:xfrm>
          <a:prstGeom prst="rect">
            <a:avLst/>
          </a:prstGeom>
          <a:noFill/>
          <a:ln>
            <a:noFill/>
          </a:ln>
        </p:spPr>
      </p:pic>
      <p:sp>
        <p:nvSpPr>
          <p:cNvPr id="1249" name="Google Shape;1249;p40"/>
          <p:cNvSpPr txBox="1"/>
          <p:nvPr/>
        </p:nvSpPr>
        <p:spPr>
          <a:xfrm>
            <a:off x="323943" y="5138299"/>
            <a:ext cx="3725053"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600">
                <a:solidFill>
                  <a:schemeClr val="dk2"/>
                </a:solidFill>
                <a:latin typeface="Arial"/>
                <a:ea typeface="Arial"/>
                <a:cs typeface="Arial"/>
                <a:sym typeface="Arial"/>
              </a:rPr>
              <a:t>최근 1년간 약국에서 가장 많이 판매된 </a:t>
            </a:r>
            <a:endParaRPr sz="1600">
              <a:solidFill>
                <a:schemeClr val="dk2"/>
              </a:solidFill>
              <a:latin typeface="Arial"/>
              <a:ea typeface="Arial"/>
              <a:cs typeface="Arial"/>
              <a:sym typeface="Arial"/>
            </a:endParaRPr>
          </a:p>
          <a:p>
            <a:pPr indent="0" lvl="0" marL="0" marR="0" rtl="0" algn="ctr">
              <a:spcBef>
                <a:spcPts val="0"/>
              </a:spcBef>
              <a:spcAft>
                <a:spcPts val="0"/>
              </a:spcAft>
              <a:buNone/>
            </a:pPr>
            <a:r>
              <a:rPr lang="ko-KR" sz="1600">
                <a:solidFill>
                  <a:schemeClr val="dk2"/>
                </a:solidFill>
                <a:latin typeface="Arial"/>
                <a:ea typeface="Arial"/>
                <a:cs typeface="Arial"/>
                <a:sym typeface="Arial"/>
              </a:rPr>
              <a:t>알약 60개에 대해 </a:t>
            </a:r>
            <a:endParaRPr sz="1600">
              <a:solidFill>
                <a:schemeClr val="dk2"/>
              </a:solidFill>
              <a:latin typeface="Arial"/>
              <a:ea typeface="Arial"/>
              <a:cs typeface="Arial"/>
              <a:sym typeface="Arial"/>
            </a:endParaRPr>
          </a:p>
          <a:p>
            <a:pPr indent="0" lvl="0" marL="0" marR="0" rtl="0" algn="ctr">
              <a:spcBef>
                <a:spcPts val="0"/>
              </a:spcBef>
              <a:spcAft>
                <a:spcPts val="0"/>
              </a:spcAft>
              <a:buNone/>
            </a:pPr>
            <a:r>
              <a:rPr lang="ko-KR" sz="1600">
                <a:solidFill>
                  <a:schemeClr val="dk2"/>
                </a:solidFill>
                <a:latin typeface="Arial"/>
                <a:ea typeface="Arial"/>
                <a:cs typeface="Arial"/>
                <a:sym typeface="Arial"/>
              </a:rPr>
              <a:t>공공 데이터 이미지(각 1개) 와 </a:t>
            </a:r>
            <a:endParaRPr sz="1600">
              <a:solidFill>
                <a:schemeClr val="dk2"/>
              </a:solidFill>
              <a:latin typeface="Arial"/>
              <a:ea typeface="Arial"/>
              <a:cs typeface="Arial"/>
              <a:sym typeface="Arial"/>
            </a:endParaRPr>
          </a:p>
          <a:p>
            <a:pPr indent="0" lvl="0" marL="0" marR="0" rtl="0" algn="ctr">
              <a:spcBef>
                <a:spcPts val="0"/>
              </a:spcBef>
              <a:spcAft>
                <a:spcPts val="0"/>
              </a:spcAft>
              <a:buNone/>
            </a:pPr>
            <a:r>
              <a:rPr lang="ko-KR" sz="1600">
                <a:solidFill>
                  <a:schemeClr val="dk2"/>
                </a:solidFill>
                <a:latin typeface="Arial"/>
                <a:ea typeface="Arial"/>
                <a:cs typeface="Arial"/>
                <a:sym typeface="Arial"/>
              </a:rPr>
              <a:t>실제 이미지(각 20개) 수집</a:t>
            </a:r>
            <a:endParaRPr/>
          </a:p>
        </p:txBody>
      </p:sp>
      <p:sp>
        <p:nvSpPr>
          <p:cNvPr id="1250" name="Google Shape;1250;p40"/>
          <p:cNvSpPr txBox="1"/>
          <p:nvPr/>
        </p:nvSpPr>
        <p:spPr>
          <a:xfrm>
            <a:off x="4551465" y="5129717"/>
            <a:ext cx="300409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600">
                <a:solidFill>
                  <a:schemeClr val="dk2"/>
                </a:solidFill>
                <a:latin typeface="Arial"/>
                <a:ea typeface="Arial"/>
                <a:cs typeface="Arial"/>
                <a:sym typeface="Arial"/>
              </a:rPr>
              <a:t>오픈소스 코드를 사용하여 </a:t>
            </a:r>
            <a:endParaRPr sz="1600">
              <a:solidFill>
                <a:schemeClr val="dk2"/>
              </a:solidFill>
              <a:latin typeface="Arial"/>
              <a:ea typeface="Arial"/>
              <a:cs typeface="Arial"/>
              <a:sym typeface="Arial"/>
            </a:endParaRPr>
          </a:p>
          <a:p>
            <a:pPr indent="0" lvl="0" marL="0" marR="0" rtl="0" algn="ctr">
              <a:spcBef>
                <a:spcPts val="0"/>
              </a:spcBef>
              <a:spcAft>
                <a:spcPts val="0"/>
              </a:spcAft>
              <a:buNone/>
            </a:pPr>
            <a:r>
              <a:rPr lang="ko-KR" sz="1600">
                <a:solidFill>
                  <a:schemeClr val="dk2"/>
                </a:solidFill>
                <a:latin typeface="Arial"/>
                <a:ea typeface="Arial"/>
                <a:cs typeface="Arial"/>
                <a:sym typeface="Arial"/>
              </a:rPr>
              <a:t>수집한 이미지 배경 제거</a:t>
            </a:r>
            <a:endParaRPr/>
          </a:p>
        </p:txBody>
      </p:sp>
      <p:sp>
        <p:nvSpPr>
          <p:cNvPr id="1251" name="Google Shape;1251;p40"/>
          <p:cNvSpPr txBox="1"/>
          <p:nvPr/>
        </p:nvSpPr>
        <p:spPr>
          <a:xfrm>
            <a:off x="8380557" y="5138298"/>
            <a:ext cx="34875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600">
                <a:solidFill>
                  <a:schemeClr val="dk2"/>
                </a:solidFill>
                <a:latin typeface="Arial"/>
                <a:ea typeface="Arial"/>
                <a:cs typeface="Arial"/>
                <a:sym typeface="Arial"/>
              </a:rPr>
              <a:t>배경 제거한 이미지데이터에 대해서 </a:t>
            </a:r>
            <a:endParaRPr sz="1600">
              <a:solidFill>
                <a:schemeClr val="dk2"/>
              </a:solidFill>
              <a:latin typeface="Arial"/>
              <a:ea typeface="Arial"/>
              <a:cs typeface="Arial"/>
              <a:sym typeface="Arial"/>
            </a:endParaRPr>
          </a:p>
          <a:p>
            <a:pPr indent="0" lvl="0" marL="0" marR="0" rtl="0" algn="ctr">
              <a:spcBef>
                <a:spcPts val="0"/>
              </a:spcBef>
              <a:spcAft>
                <a:spcPts val="0"/>
              </a:spcAft>
              <a:buNone/>
            </a:pPr>
            <a:r>
              <a:rPr lang="ko-KR" sz="1600">
                <a:solidFill>
                  <a:schemeClr val="dk2"/>
                </a:solidFill>
                <a:latin typeface="Arial"/>
                <a:ea typeface="Arial"/>
                <a:cs typeface="Arial"/>
                <a:sym typeface="Arial"/>
              </a:rPr>
              <a:t>10개씩 데이터 확대 적용</a:t>
            </a:r>
            <a:endParaRPr/>
          </a:p>
        </p:txBody>
      </p:sp>
      <p:pic>
        <p:nvPicPr>
          <p:cNvPr id="1252" name="Google Shape;1252;p40"/>
          <p:cNvPicPr preferRelativeResize="0"/>
          <p:nvPr/>
        </p:nvPicPr>
        <p:blipFill rotWithShape="1">
          <a:blip r:embed="rId7">
            <a:alphaModFix/>
          </a:blip>
          <a:srcRect b="0" l="0" r="0" t="0"/>
          <a:stretch/>
        </p:blipFill>
        <p:spPr>
          <a:xfrm>
            <a:off x="689821" y="1600639"/>
            <a:ext cx="2993296" cy="1965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7" name="Shape 1257"/>
        <p:cNvGrpSpPr/>
        <p:nvPr/>
      </p:nvGrpSpPr>
      <p:grpSpPr>
        <a:xfrm>
          <a:off x="0" y="0"/>
          <a:ext cx="0" cy="0"/>
          <a:chOff x="0" y="0"/>
          <a:chExt cx="0" cy="0"/>
        </a:xfrm>
      </p:grpSpPr>
      <p:pic>
        <p:nvPicPr>
          <p:cNvPr id="1258" name="Google Shape;1258;p41"/>
          <p:cNvPicPr preferRelativeResize="0"/>
          <p:nvPr/>
        </p:nvPicPr>
        <p:blipFill rotWithShape="1">
          <a:blip r:embed="rId3">
            <a:alphaModFix/>
          </a:blip>
          <a:srcRect b="0" l="0" r="0" t="0"/>
          <a:stretch/>
        </p:blipFill>
        <p:spPr>
          <a:xfrm>
            <a:off x="11351305" y="149337"/>
            <a:ext cx="653851" cy="653851"/>
          </a:xfrm>
          <a:prstGeom prst="rect">
            <a:avLst/>
          </a:prstGeom>
          <a:noFill/>
          <a:ln>
            <a:noFill/>
          </a:ln>
        </p:spPr>
      </p:pic>
      <p:sp>
        <p:nvSpPr>
          <p:cNvPr id="1259" name="Google Shape;1259;p41"/>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60" name="Google Shape;1260;p41"/>
          <p:cNvSpPr txBox="1"/>
          <p:nvPr/>
        </p:nvSpPr>
        <p:spPr>
          <a:xfrm>
            <a:off x="379394" y="203501"/>
            <a:ext cx="3043485"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진행 현황</a:t>
            </a:r>
            <a:endParaRPr sz="1800">
              <a:solidFill>
                <a:srgbClr val="CC3700"/>
              </a:solidFill>
              <a:latin typeface="Do Hyeon"/>
              <a:ea typeface="Do Hyeon"/>
              <a:cs typeface="Do Hyeon"/>
              <a:sym typeface="Do Hyeon"/>
            </a:endParaRPr>
          </a:p>
          <a:p>
            <a:pPr indent="0" lvl="0" marL="0" marR="0" rtl="0" algn="l">
              <a:spcBef>
                <a:spcPts val="0"/>
              </a:spcBef>
              <a:spcAft>
                <a:spcPts val="0"/>
              </a:spcAft>
              <a:buNone/>
            </a:pPr>
            <a:r>
              <a:rPr lang="ko-KR" sz="1800">
                <a:solidFill>
                  <a:srgbClr val="181818"/>
                </a:solidFill>
                <a:latin typeface="Do Hyeon"/>
                <a:ea typeface="Do Hyeon"/>
                <a:cs typeface="Do Hyeon"/>
                <a:sym typeface="Do Hyeon"/>
              </a:rPr>
              <a:t>AI</a:t>
            </a:r>
            <a:endParaRPr sz="1800">
              <a:solidFill>
                <a:srgbClr val="181818"/>
              </a:solidFill>
              <a:latin typeface="Do Hyeon"/>
              <a:ea typeface="Do Hyeon"/>
              <a:cs typeface="Do Hyeon"/>
              <a:sym typeface="Do Hyeon"/>
            </a:endParaRPr>
          </a:p>
        </p:txBody>
      </p:sp>
      <p:sp>
        <p:nvSpPr>
          <p:cNvPr id="1261" name="Google Shape;1261;p41"/>
          <p:cNvSpPr/>
          <p:nvPr/>
        </p:nvSpPr>
        <p:spPr>
          <a:xfrm>
            <a:off x="526586" y="1270044"/>
            <a:ext cx="2587950" cy="3741987"/>
          </a:xfrm>
          <a:prstGeom prst="roundRect">
            <a:avLst>
              <a:gd fmla="val 16667" name="adj"/>
            </a:avLst>
          </a:prstGeom>
          <a:solidFill>
            <a:srgbClr val="F7CC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62" name="Google Shape;1262;p41"/>
          <p:cNvSpPr txBox="1"/>
          <p:nvPr/>
        </p:nvSpPr>
        <p:spPr>
          <a:xfrm>
            <a:off x="880239" y="4050553"/>
            <a:ext cx="188064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CC3700"/>
                </a:solidFill>
                <a:latin typeface="Do Hyeon"/>
                <a:ea typeface="Do Hyeon"/>
                <a:cs typeface="Do Hyeon"/>
                <a:sym typeface="Do Hyeon"/>
              </a:rPr>
              <a:t>알약 이미지 수집</a:t>
            </a:r>
            <a:endParaRPr/>
          </a:p>
        </p:txBody>
      </p:sp>
      <p:sp>
        <p:nvSpPr>
          <p:cNvPr id="1263" name="Google Shape;1263;p41"/>
          <p:cNvSpPr txBox="1"/>
          <p:nvPr/>
        </p:nvSpPr>
        <p:spPr>
          <a:xfrm>
            <a:off x="379394" y="5213285"/>
            <a:ext cx="2796847"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600">
                <a:solidFill>
                  <a:schemeClr val="dk2"/>
                </a:solidFill>
                <a:latin typeface="Arial"/>
                <a:ea typeface="Arial"/>
                <a:cs typeface="Arial"/>
                <a:sym typeface="Arial"/>
              </a:rPr>
              <a:t>최근 1년간 약국에서 </a:t>
            </a:r>
            <a:endParaRPr sz="1600">
              <a:solidFill>
                <a:schemeClr val="dk2"/>
              </a:solidFill>
              <a:latin typeface="Arial"/>
              <a:ea typeface="Arial"/>
              <a:cs typeface="Arial"/>
              <a:sym typeface="Arial"/>
            </a:endParaRPr>
          </a:p>
          <a:p>
            <a:pPr indent="0" lvl="0" marL="0" marR="0" rtl="0" algn="ctr">
              <a:spcBef>
                <a:spcPts val="0"/>
              </a:spcBef>
              <a:spcAft>
                <a:spcPts val="0"/>
              </a:spcAft>
              <a:buNone/>
            </a:pPr>
            <a:r>
              <a:rPr lang="ko-KR" sz="1600">
                <a:solidFill>
                  <a:schemeClr val="dk2"/>
                </a:solidFill>
                <a:latin typeface="Arial"/>
                <a:ea typeface="Arial"/>
                <a:cs typeface="Arial"/>
                <a:sym typeface="Arial"/>
              </a:rPr>
              <a:t>가장 많이 판매된 </a:t>
            </a:r>
            <a:endParaRPr sz="1600">
              <a:solidFill>
                <a:schemeClr val="dk2"/>
              </a:solidFill>
              <a:latin typeface="Arial"/>
              <a:ea typeface="Arial"/>
              <a:cs typeface="Arial"/>
              <a:sym typeface="Arial"/>
            </a:endParaRPr>
          </a:p>
          <a:p>
            <a:pPr indent="0" lvl="0" marL="0" marR="0" rtl="0" algn="ctr">
              <a:spcBef>
                <a:spcPts val="0"/>
              </a:spcBef>
              <a:spcAft>
                <a:spcPts val="0"/>
              </a:spcAft>
              <a:buNone/>
            </a:pPr>
            <a:r>
              <a:rPr lang="ko-KR" sz="1600">
                <a:solidFill>
                  <a:schemeClr val="dk2"/>
                </a:solidFill>
                <a:latin typeface="Arial"/>
                <a:ea typeface="Arial"/>
                <a:cs typeface="Arial"/>
                <a:sym typeface="Arial"/>
              </a:rPr>
              <a:t>알약 60개에 대해 </a:t>
            </a:r>
            <a:endParaRPr sz="1600">
              <a:solidFill>
                <a:schemeClr val="dk2"/>
              </a:solidFill>
              <a:latin typeface="Arial"/>
              <a:ea typeface="Arial"/>
              <a:cs typeface="Arial"/>
              <a:sym typeface="Arial"/>
            </a:endParaRPr>
          </a:p>
          <a:p>
            <a:pPr indent="0" lvl="0" marL="0" marR="0" rtl="0" algn="ctr">
              <a:spcBef>
                <a:spcPts val="0"/>
              </a:spcBef>
              <a:spcAft>
                <a:spcPts val="0"/>
              </a:spcAft>
              <a:buNone/>
            </a:pPr>
            <a:r>
              <a:rPr lang="ko-KR" sz="1600">
                <a:solidFill>
                  <a:schemeClr val="dk2"/>
                </a:solidFill>
                <a:latin typeface="Arial"/>
                <a:ea typeface="Arial"/>
                <a:cs typeface="Arial"/>
                <a:sym typeface="Arial"/>
              </a:rPr>
              <a:t>공공 데이터 이미지(각 1개) 와 </a:t>
            </a:r>
            <a:endParaRPr sz="1600">
              <a:solidFill>
                <a:schemeClr val="dk2"/>
              </a:solidFill>
              <a:latin typeface="Arial"/>
              <a:ea typeface="Arial"/>
              <a:cs typeface="Arial"/>
              <a:sym typeface="Arial"/>
            </a:endParaRPr>
          </a:p>
          <a:p>
            <a:pPr indent="0" lvl="0" marL="0" marR="0" rtl="0" algn="ctr">
              <a:spcBef>
                <a:spcPts val="0"/>
              </a:spcBef>
              <a:spcAft>
                <a:spcPts val="0"/>
              </a:spcAft>
              <a:buNone/>
            </a:pPr>
            <a:r>
              <a:rPr lang="ko-KR" sz="1600">
                <a:solidFill>
                  <a:schemeClr val="dk2"/>
                </a:solidFill>
                <a:latin typeface="Arial"/>
                <a:ea typeface="Arial"/>
                <a:cs typeface="Arial"/>
                <a:sym typeface="Arial"/>
              </a:rPr>
              <a:t>실제 이미지(각 20개) 수집</a:t>
            </a:r>
            <a:endParaRPr/>
          </a:p>
        </p:txBody>
      </p:sp>
      <p:sp>
        <p:nvSpPr>
          <p:cNvPr id="1264" name="Google Shape;1264;p41"/>
          <p:cNvSpPr txBox="1"/>
          <p:nvPr/>
        </p:nvSpPr>
        <p:spPr>
          <a:xfrm>
            <a:off x="3218838" y="5178063"/>
            <a:ext cx="300409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600">
                <a:solidFill>
                  <a:schemeClr val="dk2"/>
                </a:solidFill>
                <a:latin typeface="Arial"/>
                <a:ea typeface="Arial"/>
                <a:cs typeface="Arial"/>
                <a:sym typeface="Arial"/>
              </a:rPr>
              <a:t>오픈소스 코드를 사용하여 </a:t>
            </a:r>
            <a:endParaRPr sz="1600">
              <a:solidFill>
                <a:schemeClr val="dk2"/>
              </a:solidFill>
              <a:latin typeface="Arial"/>
              <a:ea typeface="Arial"/>
              <a:cs typeface="Arial"/>
              <a:sym typeface="Arial"/>
            </a:endParaRPr>
          </a:p>
          <a:p>
            <a:pPr indent="0" lvl="0" marL="0" marR="0" rtl="0" algn="ctr">
              <a:spcBef>
                <a:spcPts val="0"/>
              </a:spcBef>
              <a:spcAft>
                <a:spcPts val="0"/>
              </a:spcAft>
              <a:buNone/>
            </a:pPr>
            <a:r>
              <a:rPr lang="ko-KR" sz="1600">
                <a:solidFill>
                  <a:schemeClr val="dk2"/>
                </a:solidFill>
                <a:latin typeface="Arial"/>
                <a:ea typeface="Arial"/>
                <a:cs typeface="Arial"/>
                <a:sym typeface="Arial"/>
              </a:rPr>
              <a:t>수집한 이미지 배경 제거</a:t>
            </a:r>
            <a:endParaRPr/>
          </a:p>
        </p:txBody>
      </p:sp>
      <p:sp>
        <p:nvSpPr>
          <p:cNvPr id="1265" name="Google Shape;1265;p41"/>
          <p:cNvSpPr txBox="1"/>
          <p:nvPr/>
        </p:nvSpPr>
        <p:spPr>
          <a:xfrm>
            <a:off x="6307349" y="5170955"/>
            <a:ext cx="238993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600">
                <a:solidFill>
                  <a:schemeClr val="dk2"/>
                </a:solidFill>
                <a:latin typeface="Arial"/>
                <a:ea typeface="Arial"/>
                <a:cs typeface="Arial"/>
                <a:sym typeface="Arial"/>
              </a:rPr>
              <a:t>이미지데이터에 대해서 </a:t>
            </a:r>
            <a:endParaRPr sz="1600">
              <a:solidFill>
                <a:schemeClr val="dk2"/>
              </a:solidFill>
              <a:latin typeface="Arial"/>
              <a:ea typeface="Arial"/>
              <a:cs typeface="Arial"/>
              <a:sym typeface="Arial"/>
            </a:endParaRPr>
          </a:p>
          <a:p>
            <a:pPr indent="0" lvl="0" marL="0" marR="0" rtl="0" algn="ctr">
              <a:spcBef>
                <a:spcPts val="0"/>
              </a:spcBef>
              <a:spcAft>
                <a:spcPts val="0"/>
              </a:spcAft>
              <a:buNone/>
            </a:pPr>
            <a:r>
              <a:rPr lang="ko-KR" sz="1600">
                <a:solidFill>
                  <a:schemeClr val="dk2"/>
                </a:solidFill>
                <a:latin typeface="Arial"/>
                <a:ea typeface="Arial"/>
                <a:cs typeface="Arial"/>
                <a:sym typeface="Arial"/>
              </a:rPr>
              <a:t>10개씩 데이터 확대 적용</a:t>
            </a:r>
            <a:endParaRPr/>
          </a:p>
        </p:txBody>
      </p:sp>
      <p:pic>
        <p:nvPicPr>
          <p:cNvPr id="1266" name="Google Shape;1266;p41"/>
          <p:cNvPicPr preferRelativeResize="0"/>
          <p:nvPr/>
        </p:nvPicPr>
        <p:blipFill rotWithShape="1">
          <a:blip r:embed="rId4">
            <a:alphaModFix/>
          </a:blip>
          <a:srcRect b="0" l="0" r="25291" t="0"/>
          <a:stretch/>
        </p:blipFill>
        <p:spPr>
          <a:xfrm>
            <a:off x="702430" y="1767558"/>
            <a:ext cx="2236259" cy="1965600"/>
          </a:xfrm>
          <a:prstGeom prst="rect">
            <a:avLst/>
          </a:prstGeom>
          <a:noFill/>
          <a:ln>
            <a:noFill/>
          </a:ln>
        </p:spPr>
      </p:pic>
      <p:sp>
        <p:nvSpPr>
          <p:cNvPr id="1267" name="Google Shape;1267;p41"/>
          <p:cNvSpPr/>
          <p:nvPr/>
        </p:nvSpPr>
        <p:spPr>
          <a:xfrm>
            <a:off x="3417137" y="1270043"/>
            <a:ext cx="2587950" cy="3741987"/>
          </a:xfrm>
          <a:prstGeom prst="roundRect">
            <a:avLst>
              <a:gd fmla="val 16667" name="adj"/>
            </a:avLst>
          </a:prstGeom>
          <a:solidFill>
            <a:schemeClr val="accent3">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68" name="Google Shape;1268;p41"/>
          <p:cNvSpPr txBox="1"/>
          <p:nvPr/>
        </p:nvSpPr>
        <p:spPr>
          <a:xfrm>
            <a:off x="3678444" y="4013342"/>
            <a:ext cx="223971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CC3700"/>
                </a:solidFill>
                <a:latin typeface="Do Hyeon"/>
                <a:ea typeface="Do Hyeon"/>
                <a:cs typeface="Do Hyeon"/>
                <a:sym typeface="Do Hyeon"/>
              </a:rPr>
              <a:t>이미지 전처리</a:t>
            </a:r>
            <a:endParaRPr sz="1800">
              <a:solidFill>
                <a:srgbClr val="CC3700"/>
              </a:solidFill>
              <a:latin typeface="Do Hyeon"/>
              <a:ea typeface="Do Hyeon"/>
              <a:cs typeface="Do Hyeon"/>
              <a:sym typeface="Do Hyeon"/>
            </a:endParaRPr>
          </a:p>
          <a:p>
            <a:pPr indent="0" lvl="0" marL="0" marR="0" rtl="0" algn="ctr">
              <a:spcBef>
                <a:spcPts val="0"/>
              </a:spcBef>
              <a:spcAft>
                <a:spcPts val="0"/>
              </a:spcAft>
              <a:buNone/>
            </a:pPr>
            <a:r>
              <a:rPr lang="ko-KR" sz="1400">
                <a:solidFill>
                  <a:srgbClr val="CC3700"/>
                </a:solidFill>
                <a:latin typeface="Do Hyeon"/>
                <a:ea typeface="Do Hyeon"/>
                <a:cs typeface="Do Hyeon"/>
                <a:sym typeface="Do Hyeon"/>
              </a:rPr>
              <a:t>(image preprocessing)</a:t>
            </a:r>
            <a:endParaRPr/>
          </a:p>
        </p:txBody>
      </p:sp>
      <p:pic>
        <p:nvPicPr>
          <p:cNvPr descr="텍스트이(가) 표시된 사진&#10;&#10;자동 생성된 설명" id="1269" name="Google Shape;1269;p41"/>
          <p:cNvPicPr preferRelativeResize="0"/>
          <p:nvPr/>
        </p:nvPicPr>
        <p:blipFill rotWithShape="1">
          <a:blip r:embed="rId5">
            <a:alphaModFix/>
          </a:blip>
          <a:srcRect b="0" l="0" r="0" t="0"/>
          <a:stretch/>
        </p:blipFill>
        <p:spPr>
          <a:xfrm>
            <a:off x="3553821" y="1776082"/>
            <a:ext cx="2179326" cy="1188721"/>
          </a:xfrm>
          <a:prstGeom prst="rect">
            <a:avLst/>
          </a:prstGeom>
          <a:noFill/>
          <a:ln>
            <a:noFill/>
          </a:ln>
        </p:spPr>
      </p:pic>
      <p:pic>
        <p:nvPicPr>
          <p:cNvPr id="1270" name="Google Shape;1270;p41"/>
          <p:cNvPicPr preferRelativeResize="0"/>
          <p:nvPr/>
        </p:nvPicPr>
        <p:blipFill rotWithShape="1">
          <a:blip r:embed="rId6">
            <a:alphaModFix/>
          </a:blip>
          <a:srcRect b="0" l="0" r="0" t="0"/>
          <a:stretch/>
        </p:blipFill>
        <p:spPr>
          <a:xfrm>
            <a:off x="3730373" y="2539082"/>
            <a:ext cx="2179327" cy="1188721"/>
          </a:xfrm>
          <a:prstGeom prst="rect">
            <a:avLst/>
          </a:prstGeom>
          <a:noFill/>
          <a:ln>
            <a:noFill/>
          </a:ln>
        </p:spPr>
      </p:pic>
      <p:sp>
        <p:nvSpPr>
          <p:cNvPr id="1271" name="Google Shape;1271;p41"/>
          <p:cNvSpPr/>
          <p:nvPr/>
        </p:nvSpPr>
        <p:spPr>
          <a:xfrm>
            <a:off x="6222936" y="1289625"/>
            <a:ext cx="2587950" cy="3741987"/>
          </a:xfrm>
          <a:prstGeom prst="roundRect">
            <a:avLst>
              <a:gd fmla="val 16667" name="adj"/>
            </a:avLst>
          </a:prstGeom>
          <a:solidFill>
            <a:schemeClr val="accent3">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72" name="Google Shape;1272;p41"/>
          <p:cNvSpPr txBox="1"/>
          <p:nvPr/>
        </p:nvSpPr>
        <p:spPr>
          <a:xfrm>
            <a:off x="6502851" y="3985285"/>
            <a:ext cx="202811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CC3700"/>
                </a:solidFill>
                <a:latin typeface="Do Hyeon"/>
                <a:ea typeface="Do Hyeon"/>
                <a:cs typeface="Do Hyeon"/>
                <a:sym typeface="Do Hyeon"/>
              </a:rPr>
              <a:t>데이터 확대</a:t>
            </a:r>
            <a:endParaRPr sz="1800">
              <a:solidFill>
                <a:srgbClr val="CC3700"/>
              </a:solidFill>
              <a:latin typeface="Do Hyeon"/>
              <a:ea typeface="Do Hyeon"/>
              <a:cs typeface="Do Hyeon"/>
              <a:sym typeface="Do Hyeon"/>
            </a:endParaRPr>
          </a:p>
          <a:p>
            <a:pPr indent="0" lvl="0" marL="0" marR="0" rtl="0" algn="ctr">
              <a:spcBef>
                <a:spcPts val="0"/>
              </a:spcBef>
              <a:spcAft>
                <a:spcPts val="0"/>
              </a:spcAft>
              <a:buNone/>
            </a:pPr>
            <a:r>
              <a:rPr lang="ko-KR" sz="1400">
                <a:solidFill>
                  <a:srgbClr val="CC3700"/>
                </a:solidFill>
                <a:latin typeface="Do Hyeon"/>
                <a:ea typeface="Do Hyeon"/>
                <a:cs typeface="Do Hyeon"/>
                <a:sym typeface="Do Hyeon"/>
              </a:rPr>
              <a:t>(data augmentation)</a:t>
            </a:r>
            <a:endParaRPr/>
          </a:p>
        </p:txBody>
      </p:sp>
      <p:pic>
        <p:nvPicPr>
          <p:cNvPr id="1273" name="Google Shape;1273;p41"/>
          <p:cNvPicPr preferRelativeResize="0"/>
          <p:nvPr/>
        </p:nvPicPr>
        <p:blipFill rotWithShape="1">
          <a:blip r:embed="rId7">
            <a:alphaModFix/>
          </a:blip>
          <a:srcRect b="37144" l="0" r="6484" t="0"/>
          <a:stretch/>
        </p:blipFill>
        <p:spPr>
          <a:xfrm>
            <a:off x="6320573" y="1760294"/>
            <a:ext cx="2363490" cy="1966373"/>
          </a:xfrm>
          <a:prstGeom prst="rect">
            <a:avLst/>
          </a:prstGeom>
          <a:noFill/>
          <a:ln>
            <a:noFill/>
          </a:ln>
        </p:spPr>
      </p:pic>
      <p:sp>
        <p:nvSpPr>
          <p:cNvPr id="1274" name="Google Shape;1274;p41"/>
          <p:cNvSpPr txBox="1"/>
          <p:nvPr/>
        </p:nvSpPr>
        <p:spPr>
          <a:xfrm>
            <a:off x="9541436" y="2215543"/>
            <a:ext cx="168667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rgbClr val="181818"/>
                </a:solidFill>
                <a:latin typeface="Do Hyeon"/>
                <a:ea typeface="Do Hyeon"/>
                <a:cs typeface="Do Hyeon"/>
                <a:sym typeface="Do Hyeon"/>
              </a:rPr>
              <a:t>mobileNet 모델에</a:t>
            </a:r>
            <a:endParaRPr sz="1400">
              <a:solidFill>
                <a:srgbClr val="181818"/>
              </a:solidFill>
              <a:latin typeface="Do Hyeon"/>
              <a:ea typeface="Do Hyeon"/>
              <a:cs typeface="Do Hyeon"/>
              <a:sym typeface="Do Hyeon"/>
            </a:endParaRPr>
          </a:p>
          <a:p>
            <a:pPr indent="0" lvl="0" marL="0" marR="0" rtl="0" algn="ctr">
              <a:spcBef>
                <a:spcPts val="0"/>
              </a:spcBef>
              <a:spcAft>
                <a:spcPts val="0"/>
              </a:spcAft>
              <a:buNone/>
            </a:pPr>
            <a:r>
              <a:rPr lang="ko-KR" sz="1400">
                <a:solidFill>
                  <a:srgbClr val="181818"/>
                </a:solidFill>
                <a:latin typeface="Do Hyeon"/>
                <a:ea typeface="Do Hyeon"/>
                <a:cs typeface="Do Hyeon"/>
                <a:sym typeface="Do Hyeon"/>
              </a:rPr>
              <a:t>학습시킬 예정</a:t>
            </a:r>
            <a:endParaRPr sz="1400">
              <a:solidFill>
                <a:srgbClr val="181818"/>
              </a:solidFill>
              <a:latin typeface="Do Hyeon"/>
              <a:ea typeface="Do Hyeon"/>
              <a:cs typeface="Do Hyeon"/>
              <a:sym typeface="Do Hye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42"/>
          <p:cNvSpPr/>
          <p:nvPr/>
        </p:nvSpPr>
        <p:spPr>
          <a:xfrm>
            <a:off x="7970532" y="2339439"/>
            <a:ext cx="1670790" cy="1724898"/>
          </a:xfrm>
          <a:prstGeom prst="roundRect">
            <a:avLst>
              <a:gd fmla="val 16667" name="adj"/>
            </a:avLst>
          </a:prstGeom>
          <a:solidFill>
            <a:srgbClr val="C8EC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81" name="Google Shape;1281;p42"/>
          <p:cNvSpPr/>
          <p:nvPr/>
        </p:nvSpPr>
        <p:spPr>
          <a:xfrm>
            <a:off x="9814835" y="2339439"/>
            <a:ext cx="1670790" cy="1724898"/>
          </a:xfrm>
          <a:prstGeom prst="roundRect">
            <a:avLst>
              <a:gd fmla="val 16667" name="adj"/>
            </a:avLst>
          </a:prstGeom>
          <a:solidFill>
            <a:srgbClr val="FED534">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82" name="Google Shape;1282;p42"/>
          <p:cNvPicPr preferRelativeResize="0"/>
          <p:nvPr/>
        </p:nvPicPr>
        <p:blipFill rotWithShape="1">
          <a:blip r:embed="rId3">
            <a:alphaModFix/>
          </a:blip>
          <a:srcRect b="0" l="0" r="0" t="0"/>
          <a:stretch/>
        </p:blipFill>
        <p:spPr>
          <a:xfrm>
            <a:off x="11351305" y="149337"/>
            <a:ext cx="653851" cy="653851"/>
          </a:xfrm>
          <a:prstGeom prst="rect">
            <a:avLst/>
          </a:prstGeom>
          <a:noFill/>
          <a:ln>
            <a:noFill/>
          </a:ln>
        </p:spPr>
      </p:pic>
      <p:sp>
        <p:nvSpPr>
          <p:cNvPr id="1283" name="Google Shape;1283;p42"/>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84" name="Google Shape;1284;p42"/>
          <p:cNvSpPr txBox="1"/>
          <p:nvPr/>
        </p:nvSpPr>
        <p:spPr>
          <a:xfrm>
            <a:off x="379394" y="203501"/>
            <a:ext cx="3043485"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진행 현황</a:t>
            </a:r>
            <a:endParaRPr sz="1800">
              <a:solidFill>
                <a:srgbClr val="CC3700"/>
              </a:solidFill>
              <a:latin typeface="Do Hyeon"/>
              <a:ea typeface="Do Hyeon"/>
              <a:cs typeface="Do Hyeon"/>
              <a:sym typeface="Do Hyeon"/>
            </a:endParaRPr>
          </a:p>
          <a:p>
            <a:pPr indent="0" lvl="0" marL="0" marR="0" rtl="0" algn="l">
              <a:spcBef>
                <a:spcPts val="0"/>
              </a:spcBef>
              <a:spcAft>
                <a:spcPts val="0"/>
              </a:spcAft>
              <a:buNone/>
            </a:pPr>
            <a:r>
              <a:rPr lang="ko-KR" sz="1800">
                <a:solidFill>
                  <a:srgbClr val="181818"/>
                </a:solidFill>
                <a:latin typeface="Do Hyeon"/>
                <a:ea typeface="Do Hyeon"/>
                <a:cs typeface="Do Hyeon"/>
                <a:sym typeface="Do Hyeon"/>
              </a:rPr>
              <a:t>AI</a:t>
            </a:r>
            <a:endParaRPr sz="1800">
              <a:solidFill>
                <a:srgbClr val="181818"/>
              </a:solidFill>
              <a:latin typeface="Do Hyeon"/>
              <a:ea typeface="Do Hyeon"/>
              <a:cs typeface="Do Hyeon"/>
              <a:sym typeface="Do Hyeon"/>
            </a:endParaRPr>
          </a:p>
        </p:txBody>
      </p:sp>
      <p:sp>
        <p:nvSpPr>
          <p:cNvPr id="1285" name="Google Shape;1285;p42"/>
          <p:cNvSpPr/>
          <p:nvPr/>
        </p:nvSpPr>
        <p:spPr>
          <a:xfrm>
            <a:off x="580057" y="1270044"/>
            <a:ext cx="7048035" cy="3741987"/>
          </a:xfrm>
          <a:prstGeom prst="roundRect">
            <a:avLst>
              <a:gd fmla="val 16667" name="adj"/>
            </a:avLst>
          </a:prstGeom>
          <a:solidFill>
            <a:srgbClr val="F7CCB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86" name="Google Shape;1286;p42"/>
          <p:cNvSpPr txBox="1"/>
          <p:nvPr/>
        </p:nvSpPr>
        <p:spPr>
          <a:xfrm>
            <a:off x="1151095" y="5151360"/>
            <a:ext cx="2796847"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600">
                <a:solidFill>
                  <a:schemeClr val="dk2"/>
                </a:solidFill>
                <a:latin typeface="Arial"/>
                <a:ea typeface="Arial"/>
                <a:cs typeface="Arial"/>
                <a:sym typeface="Arial"/>
              </a:rPr>
              <a:t>최근 1년간 약국에서 </a:t>
            </a:r>
            <a:endParaRPr sz="1600">
              <a:solidFill>
                <a:schemeClr val="dk2"/>
              </a:solidFill>
              <a:latin typeface="Arial"/>
              <a:ea typeface="Arial"/>
              <a:cs typeface="Arial"/>
              <a:sym typeface="Arial"/>
            </a:endParaRPr>
          </a:p>
          <a:p>
            <a:pPr indent="0" lvl="0" marL="0" marR="0" rtl="0" algn="ctr">
              <a:spcBef>
                <a:spcPts val="0"/>
              </a:spcBef>
              <a:spcAft>
                <a:spcPts val="0"/>
              </a:spcAft>
              <a:buNone/>
            </a:pPr>
            <a:r>
              <a:rPr lang="ko-KR" sz="1600">
                <a:solidFill>
                  <a:schemeClr val="dk2"/>
                </a:solidFill>
                <a:latin typeface="Arial"/>
                <a:ea typeface="Arial"/>
                <a:cs typeface="Arial"/>
                <a:sym typeface="Arial"/>
              </a:rPr>
              <a:t>가장 많이 판매된 </a:t>
            </a:r>
            <a:endParaRPr sz="1600">
              <a:solidFill>
                <a:schemeClr val="dk2"/>
              </a:solidFill>
              <a:latin typeface="Arial"/>
              <a:ea typeface="Arial"/>
              <a:cs typeface="Arial"/>
              <a:sym typeface="Arial"/>
            </a:endParaRPr>
          </a:p>
          <a:p>
            <a:pPr indent="0" lvl="0" marL="0" marR="0" rtl="0" algn="ctr">
              <a:spcBef>
                <a:spcPts val="0"/>
              </a:spcBef>
              <a:spcAft>
                <a:spcPts val="0"/>
              </a:spcAft>
              <a:buNone/>
            </a:pPr>
            <a:r>
              <a:rPr lang="ko-KR" sz="1600">
                <a:solidFill>
                  <a:schemeClr val="dk2"/>
                </a:solidFill>
                <a:latin typeface="Arial"/>
                <a:ea typeface="Arial"/>
                <a:cs typeface="Arial"/>
                <a:sym typeface="Arial"/>
              </a:rPr>
              <a:t>알약 60개에 대해 </a:t>
            </a:r>
            <a:endParaRPr sz="1600">
              <a:solidFill>
                <a:schemeClr val="dk2"/>
              </a:solidFill>
              <a:latin typeface="Arial"/>
              <a:ea typeface="Arial"/>
              <a:cs typeface="Arial"/>
              <a:sym typeface="Arial"/>
            </a:endParaRPr>
          </a:p>
          <a:p>
            <a:pPr indent="0" lvl="0" marL="0" marR="0" rtl="0" algn="ctr">
              <a:spcBef>
                <a:spcPts val="0"/>
              </a:spcBef>
              <a:spcAft>
                <a:spcPts val="0"/>
              </a:spcAft>
              <a:buNone/>
            </a:pPr>
            <a:r>
              <a:rPr lang="ko-KR" sz="1600">
                <a:solidFill>
                  <a:schemeClr val="dk2"/>
                </a:solidFill>
                <a:latin typeface="Arial"/>
                <a:ea typeface="Arial"/>
                <a:cs typeface="Arial"/>
                <a:sym typeface="Arial"/>
              </a:rPr>
              <a:t>공공 데이터 이미지(각 1개) + </a:t>
            </a:r>
            <a:endParaRPr sz="1600">
              <a:solidFill>
                <a:schemeClr val="dk2"/>
              </a:solidFill>
              <a:latin typeface="Arial"/>
              <a:ea typeface="Arial"/>
              <a:cs typeface="Arial"/>
              <a:sym typeface="Arial"/>
            </a:endParaRPr>
          </a:p>
          <a:p>
            <a:pPr indent="0" lvl="0" marL="0" marR="0" rtl="0" algn="ctr">
              <a:spcBef>
                <a:spcPts val="0"/>
              </a:spcBef>
              <a:spcAft>
                <a:spcPts val="0"/>
              </a:spcAft>
              <a:buNone/>
            </a:pPr>
            <a:r>
              <a:rPr lang="ko-KR" sz="1600">
                <a:solidFill>
                  <a:schemeClr val="dk2"/>
                </a:solidFill>
                <a:latin typeface="Arial"/>
                <a:ea typeface="Arial"/>
                <a:cs typeface="Arial"/>
                <a:sym typeface="Arial"/>
              </a:rPr>
              <a:t>실제 이미지(각 20개) 수집</a:t>
            </a:r>
            <a:endParaRPr/>
          </a:p>
        </p:txBody>
      </p:sp>
      <p:sp>
        <p:nvSpPr>
          <p:cNvPr id="1287" name="Google Shape;1287;p42"/>
          <p:cNvSpPr txBox="1"/>
          <p:nvPr/>
        </p:nvSpPr>
        <p:spPr>
          <a:xfrm>
            <a:off x="4196579" y="5151360"/>
            <a:ext cx="2579018"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600">
                <a:solidFill>
                  <a:schemeClr val="dk2"/>
                </a:solidFill>
                <a:latin typeface="Arial"/>
                <a:ea typeface="Arial"/>
                <a:cs typeface="Arial"/>
                <a:sym typeface="Arial"/>
              </a:rPr>
              <a:t>오픈소스 코드를 사용하여 </a:t>
            </a:r>
            <a:endParaRPr sz="1600">
              <a:solidFill>
                <a:schemeClr val="dk2"/>
              </a:solidFill>
              <a:latin typeface="Arial"/>
              <a:ea typeface="Arial"/>
              <a:cs typeface="Arial"/>
              <a:sym typeface="Arial"/>
            </a:endParaRPr>
          </a:p>
          <a:p>
            <a:pPr indent="0" lvl="0" marL="0" marR="0" rtl="0" algn="ctr">
              <a:spcBef>
                <a:spcPts val="0"/>
              </a:spcBef>
              <a:spcAft>
                <a:spcPts val="0"/>
              </a:spcAft>
              <a:buNone/>
            </a:pPr>
            <a:r>
              <a:rPr lang="ko-KR" sz="1600">
                <a:solidFill>
                  <a:schemeClr val="dk2"/>
                </a:solidFill>
                <a:latin typeface="Arial"/>
                <a:ea typeface="Arial"/>
                <a:cs typeface="Arial"/>
                <a:sym typeface="Arial"/>
              </a:rPr>
              <a:t>수집한 이미지 배경 제거 후</a:t>
            </a:r>
            <a:endParaRPr sz="1600">
              <a:solidFill>
                <a:schemeClr val="dk2"/>
              </a:solidFill>
              <a:latin typeface="Arial"/>
              <a:ea typeface="Arial"/>
              <a:cs typeface="Arial"/>
              <a:sym typeface="Arial"/>
            </a:endParaRPr>
          </a:p>
          <a:p>
            <a:pPr indent="0" lvl="0" marL="0" marR="0" rtl="0" algn="ctr">
              <a:spcBef>
                <a:spcPts val="0"/>
              </a:spcBef>
              <a:spcAft>
                <a:spcPts val="0"/>
              </a:spcAft>
              <a:buNone/>
            </a:pPr>
            <a:r>
              <a:rPr lang="ko-KR" sz="1600">
                <a:solidFill>
                  <a:schemeClr val="dk2"/>
                </a:solidFill>
                <a:latin typeface="Arial"/>
                <a:ea typeface="Arial"/>
                <a:cs typeface="Arial"/>
                <a:sym typeface="Arial"/>
              </a:rPr>
              <a:t>이미지데이터에 대해서 </a:t>
            </a:r>
            <a:endParaRPr sz="1600">
              <a:solidFill>
                <a:schemeClr val="dk2"/>
              </a:solidFill>
              <a:latin typeface="Arial"/>
              <a:ea typeface="Arial"/>
              <a:cs typeface="Arial"/>
              <a:sym typeface="Arial"/>
            </a:endParaRPr>
          </a:p>
          <a:p>
            <a:pPr indent="0" lvl="0" marL="0" marR="0" rtl="0" algn="ctr">
              <a:spcBef>
                <a:spcPts val="0"/>
              </a:spcBef>
              <a:spcAft>
                <a:spcPts val="0"/>
              </a:spcAft>
              <a:buNone/>
            </a:pPr>
            <a:r>
              <a:rPr lang="ko-KR" sz="1600">
                <a:solidFill>
                  <a:schemeClr val="dk2"/>
                </a:solidFill>
                <a:latin typeface="Arial"/>
                <a:ea typeface="Arial"/>
                <a:cs typeface="Arial"/>
                <a:sym typeface="Arial"/>
              </a:rPr>
              <a:t>10개씩 데이터 확대 적용</a:t>
            </a:r>
            <a:endParaRPr/>
          </a:p>
          <a:p>
            <a:pPr indent="0" lvl="0" marL="0" marR="0" rtl="0" algn="ctr">
              <a:spcBef>
                <a:spcPts val="0"/>
              </a:spcBef>
              <a:spcAft>
                <a:spcPts val="0"/>
              </a:spcAft>
              <a:buNone/>
            </a:pPr>
            <a:r>
              <a:t/>
            </a:r>
            <a:endParaRPr sz="1600">
              <a:solidFill>
                <a:schemeClr val="dk2"/>
              </a:solidFill>
              <a:latin typeface="Arial"/>
              <a:ea typeface="Arial"/>
              <a:cs typeface="Arial"/>
              <a:sym typeface="Arial"/>
            </a:endParaRPr>
          </a:p>
          <a:p>
            <a:pPr indent="0" lvl="0" marL="0" marR="0" rtl="0" algn="ctr">
              <a:spcBef>
                <a:spcPts val="0"/>
              </a:spcBef>
              <a:spcAft>
                <a:spcPts val="0"/>
              </a:spcAft>
              <a:buNone/>
            </a:pPr>
            <a:r>
              <a:t/>
            </a:r>
            <a:endParaRPr sz="1600">
              <a:solidFill>
                <a:schemeClr val="dk2"/>
              </a:solidFill>
              <a:latin typeface="Arial"/>
              <a:ea typeface="Arial"/>
              <a:cs typeface="Arial"/>
              <a:sym typeface="Arial"/>
            </a:endParaRPr>
          </a:p>
        </p:txBody>
      </p:sp>
      <p:pic>
        <p:nvPicPr>
          <p:cNvPr id="1288" name="Google Shape;1288;p42"/>
          <p:cNvPicPr preferRelativeResize="0"/>
          <p:nvPr/>
        </p:nvPicPr>
        <p:blipFill rotWithShape="1">
          <a:blip r:embed="rId4">
            <a:alphaModFix/>
          </a:blip>
          <a:srcRect b="0" l="0" r="25291" t="0"/>
          <a:stretch/>
        </p:blipFill>
        <p:spPr>
          <a:xfrm>
            <a:off x="1131989" y="1619924"/>
            <a:ext cx="2705874" cy="2378376"/>
          </a:xfrm>
          <a:prstGeom prst="rect">
            <a:avLst/>
          </a:prstGeom>
          <a:noFill/>
          <a:ln>
            <a:noFill/>
          </a:ln>
        </p:spPr>
      </p:pic>
      <p:pic>
        <p:nvPicPr>
          <p:cNvPr id="1289" name="Google Shape;1289;p42"/>
          <p:cNvPicPr preferRelativeResize="0"/>
          <p:nvPr/>
        </p:nvPicPr>
        <p:blipFill rotWithShape="1">
          <a:blip r:embed="rId5">
            <a:alphaModFix/>
          </a:blip>
          <a:srcRect b="37144" l="0" r="6484" t="0"/>
          <a:stretch/>
        </p:blipFill>
        <p:spPr>
          <a:xfrm>
            <a:off x="4163941" y="1623113"/>
            <a:ext cx="2859823" cy="2379311"/>
          </a:xfrm>
          <a:prstGeom prst="rect">
            <a:avLst/>
          </a:prstGeom>
          <a:noFill/>
          <a:ln>
            <a:noFill/>
          </a:ln>
        </p:spPr>
      </p:pic>
      <p:sp>
        <p:nvSpPr>
          <p:cNvPr id="1290" name="Google Shape;1290;p42"/>
          <p:cNvSpPr txBox="1"/>
          <p:nvPr/>
        </p:nvSpPr>
        <p:spPr>
          <a:xfrm>
            <a:off x="10012477" y="2833154"/>
            <a:ext cx="1338828"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rgbClr val="181818"/>
                </a:solidFill>
                <a:latin typeface="Do Hyeon"/>
                <a:ea typeface="Do Hyeon"/>
                <a:cs typeface="Do Hyeon"/>
                <a:sym typeface="Do Hyeon"/>
              </a:rPr>
              <a:t>mobileNetV2</a:t>
            </a:r>
            <a:endParaRPr/>
          </a:p>
          <a:p>
            <a:pPr indent="0" lvl="0" marL="0" marR="0" rtl="0" algn="ctr">
              <a:spcBef>
                <a:spcPts val="0"/>
              </a:spcBef>
              <a:spcAft>
                <a:spcPts val="0"/>
              </a:spcAft>
              <a:buNone/>
            </a:pPr>
            <a:r>
              <a:rPr lang="ko-KR" sz="1400">
                <a:solidFill>
                  <a:srgbClr val="181818"/>
                </a:solidFill>
                <a:latin typeface="Do Hyeon"/>
                <a:ea typeface="Do Hyeon"/>
                <a:cs typeface="Do Hyeon"/>
                <a:sym typeface="Do Hyeon"/>
              </a:rPr>
              <a:t>모델 학습 ,</a:t>
            </a:r>
            <a:endParaRPr/>
          </a:p>
          <a:p>
            <a:pPr indent="0" lvl="0" marL="0" marR="0" rtl="0" algn="ctr">
              <a:spcBef>
                <a:spcPts val="0"/>
              </a:spcBef>
              <a:spcAft>
                <a:spcPts val="0"/>
              </a:spcAft>
              <a:buNone/>
            </a:pPr>
            <a:r>
              <a:rPr lang="ko-KR" sz="1400">
                <a:solidFill>
                  <a:srgbClr val="181818"/>
                </a:solidFill>
                <a:latin typeface="Do Hyeon"/>
                <a:ea typeface="Do Hyeon"/>
                <a:cs typeface="Do Hyeon"/>
                <a:sym typeface="Do Hyeon"/>
              </a:rPr>
              <a:t>저장 및 배포</a:t>
            </a:r>
            <a:endParaRPr sz="1400">
              <a:solidFill>
                <a:srgbClr val="181818"/>
              </a:solidFill>
              <a:latin typeface="Do Hyeon"/>
              <a:ea typeface="Do Hyeon"/>
              <a:cs typeface="Do Hyeon"/>
              <a:sym typeface="Do Hyeon"/>
            </a:endParaRPr>
          </a:p>
        </p:txBody>
      </p:sp>
      <p:sp>
        <p:nvSpPr>
          <p:cNvPr id="1291" name="Google Shape;1291;p42"/>
          <p:cNvSpPr txBox="1"/>
          <p:nvPr/>
        </p:nvSpPr>
        <p:spPr>
          <a:xfrm>
            <a:off x="3569312" y="940164"/>
            <a:ext cx="106952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2"/>
                </a:solidFill>
                <a:latin typeface="Do Hyeon"/>
                <a:ea typeface="Do Hyeon"/>
                <a:cs typeface="Do Hyeon"/>
                <a:sym typeface="Do Hyeon"/>
              </a:rPr>
              <a:t>진행완료</a:t>
            </a:r>
            <a:endParaRPr sz="1800">
              <a:solidFill>
                <a:schemeClr val="dk2"/>
              </a:solidFill>
              <a:latin typeface="Do Hyeon"/>
              <a:ea typeface="Do Hyeon"/>
              <a:cs typeface="Do Hyeon"/>
              <a:sym typeface="Do Hyeon"/>
            </a:endParaRPr>
          </a:p>
        </p:txBody>
      </p:sp>
      <p:sp>
        <p:nvSpPr>
          <p:cNvPr id="1292" name="Google Shape;1292;p42"/>
          <p:cNvSpPr txBox="1"/>
          <p:nvPr/>
        </p:nvSpPr>
        <p:spPr>
          <a:xfrm>
            <a:off x="10060642" y="1970107"/>
            <a:ext cx="114326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2"/>
                </a:solidFill>
                <a:latin typeface="Do Hyeon"/>
                <a:ea typeface="Do Hyeon"/>
                <a:cs typeface="Do Hyeon"/>
                <a:sym typeface="Do Hyeon"/>
              </a:rPr>
              <a:t>진행 예정</a:t>
            </a:r>
            <a:endParaRPr/>
          </a:p>
        </p:txBody>
      </p:sp>
      <p:sp>
        <p:nvSpPr>
          <p:cNvPr id="1293" name="Google Shape;1293;p42"/>
          <p:cNvSpPr txBox="1"/>
          <p:nvPr/>
        </p:nvSpPr>
        <p:spPr>
          <a:xfrm>
            <a:off x="1636778" y="4199247"/>
            <a:ext cx="169629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600">
                <a:solidFill>
                  <a:srgbClr val="000001"/>
                </a:solidFill>
                <a:latin typeface="Do Hyeon"/>
                <a:ea typeface="Do Hyeon"/>
                <a:cs typeface="Do Hyeon"/>
                <a:sym typeface="Do Hyeon"/>
              </a:rPr>
              <a:t>알약 이미지 수집</a:t>
            </a:r>
            <a:endParaRPr/>
          </a:p>
        </p:txBody>
      </p:sp>
      <p:sp>
        <p:nvSpPr>
          <p:cNvPr id="1294" name="Google Shape;1294;p42"/>
          <p:cNvSpPr txBox="1"/>
          <p:nvPr/>
        </p:nvSpPr>
        <p:spPr>
          <a:xfrm>
            <a:off x="4187056" y="4202517"/>
            <a:ext cx="281359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600">
                <a:solidFill>
                  <a:srgbClr val="000001"/>
                </a:solidFill>
                <a:latin typeface="Do Hyeon"/>
                <a:ea typeface="Do Hyeon"/>
                <a:cs typeface="Do Hyeon"/>
                <a:sym typeface="Do Hyeon"/>
              </a:rPr>
              <a:t>이미지 전처리 및 데이터 확대</a:t>
            </a:r>
            <a:endParaRPr sz="1600">
              <a:solidFill>
                <a:srgbClr val="000001"/>
              </a:solidFill>
              <a:latin typeface="Do Hyeon"/>
              <a:ea typeface="Do Hyeon"/>
              <a:cs typeface="Do Hyeon"/>
              <a:sym typeface="Do Hyeon"/>
            </a:endParaRPr>
          </a:p>
        </p:txBody>
      </p:sp>
      <p:sp>
        <p:nvSpPr>
          <p:cNvPr id="1295" name="Google Shape;1295;p42"/>
          <p:cNvSpPr txBox="1"/>
          <p:nvPr/>
        </p:nvSpPr>
        <p:spPr>
          <a:xfrm>
            <a:off x="8340604" y="1977703"/>
            <a:ext cx="84831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2"/>
                </a:solidFill>
                <a:latin typeface="Do Hyeon"/>
                <a:ea typeface="Do Hyeon"/>
                <a:cs typeface="Do Hyeon"/>
                <a:sym typeface="Do Hyeon"/>
              </a:rPr>
              <a:t>진행중</a:t>
            </a:r>
            <a:endParaRPr/>
          </a:p>
        </p:txBody>
      </p:sp>
      <p:sp>
        <p:nvSpPr>
          <p:cNvPr id="1296" name="Google Shape;1296;p42"/>
          <p:cNvSpPr txBox="1"/>
          <p:nvPr/>
        </p:nvSpPr>
        <p:spPr>
          <a:xfrm>
            <a:off x="8144345" y="2833154"/>
            <a:ext cx="1281120"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rgbClr val="181818"/>
                </a:solidFill>
                <a:latin typeface="Do Hyeon"/>
                <a:ea typeface="Do Hyeon"/>
                <a:cs typeface="Do Hyeon"/>
                <a:sym typeface="Do Hyeon"/>
              </a:rPr>
              <a:t>이미지 데이터</a:t>
            </a:r>
            <a:endParaRPr sz="1400">
              <a:solidFill>
                <a:srgbClr val="181818"/>
              </a:solidFill>
              <a:latin typeface="Do Hyeon"/>
              <a:ea typeface="Do Hyeon"/>
              <a:cs typeface="Do Hyeon"/>
              <a:sym typeface="Do Hyeon"/>
            </a:endParaRPr>
          </a:p>
          <a:p>
            <a:pPr indent="0" lvl="0" marL="0" marR="0" rtl="0" algn="ctr">
              <a:spcBef>
                <a:spcPts val="0"/>
              </a:spcBef>
              <a:spcAft>
                <a:spcPts val="0"/>
              </a:spcAft>
              <a:buNone/>
            </a:pPr>
            <a:r>
              <a:rPr lang="ko-KR" sz="1400">
                <a:solidFill>
                  <a:srgbClr val="181818"/>
                </a:solidFill>
                <a:latin typeface="Do Hyeon"/>
                <a:ea typeface="Do Hyeon"/>
                <a:cs typeface="Do Hyeon"/>
                <a:sym typeface="Do Hyeon"/>
              </a:rPr>
              <a:t>*.tfrecord</a:t>
            </a:r>
            <a:endParaRPr sz="1400">
              <a:solidFill>
                <a:srgbClr val="181818"/>
              </a:solidFill>
              <a:latin typeface="Do Hyeon"/>
              <a:ea typeface="Do Hyeon"/>
              <a:cs typeface="Do Hyeon"/>
              <a:sym typeface="Do Hyeon"/>
            </a:endParaRPr>
          </a:p>
          <a:p>
            <a:pPr indent="0" lvl="0" marL="0" marR="0" rtl="0" algn="ctr">
              <a:spcBef>
                <a:spcPts val="0"/>
              </a:spcBef>
              <a:spcAft>
                <a:spcPts val="0"/>
              </a:spcAft>
              <a:buNone/>
            </a:pPr>
            <a:r>
              <a:rPr lang="ko-KR" sz="1400">
                <a:solidFill>
                  <a:srgbClr val="181818"/>
                </a:solidFill>
                <a:latin typeface="Do Hyeon"/>
                <a:ea typeface="Do Hyeon"/>
                <a:cs typeface="Do Hyeon"/>
                <a:sym typeface="Do Hyeon"/>
              </a:rPr>
              <a:t>파일 생성</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01" name="Shape 1301"/>
        <p:cNvGrpSpPr/>
        <p:nvPr/>
      </p:nvGrpSpPr>
      <p:grpSpPr>
        <a:xfrm>
          <a:off x="0" y="0"/>
          <a:ext cx="0" cy="0"/>
          <a:chOff x="0" y="0"/>
          <a:chExt cx="0" cy="0"/>
        </a:xfrm>
      </p:grpSpPr>
      <p:sp>
        <p:nvSpPr>
          <p:cNvPr id="1302" name="Google Shape;1302;p43"/>
          <p:cNvSpPr txBox="1"/>
          <p:nvPr/>
        </p:nvSpPr>
        <p:spPr>
          <a:xfrm>
            <a:off x="2039399" y="5705727"/>
            <a:ext cx="77724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rgbClr val="1D1B1B"/>
                </a:solidFill>
                <a:latin typeface="Arial"/>
                <a:ea typeface="Arial"/>
                <a:cs typeface="Arial"/>
                <a:sym typeface="Arial"/>
              </a:rPr>
              <a:t>최근 1년간 약국에서 가장 많이 판매된 알약 60개에 대해 </a:t>
            </a:r>
            <a:endParaRPr sz="2400">
              <a:solidFill>
                <a:srgbClr val="1D1B1B"/>
              </a:solidFill>
              <a:latin typeface="Arial"/>
              <a:ea typeface="Arial"/>
              <a:cs typeface="Arial"/>
              <a:sym typeface="Arial"/>
            </a:endParaRPr>
          </a:p>
          <a:p>
            <a:pPr indent="0" lvl="0" marL="0" marR="0" rtl="0" algn="ctr">
              <a:spcBef>
                <a:spcPts val="0"/>
              </a:spcBef>
              <a:spcAft>
                <a:spcPts val="0"/>
              </a:spcAft>
              <a:buNone/>
            </a:pPr>
            <a:r>
              <a:rPr lang="ko-KR" sz="2400">
                <a:solidFill>
                  <a:srgbClr val="1D1B1B"/>
                </a:solidFill>
                <a:latin typeface="Arial"/>
                <a:ea typeface="Arial"/>
                <a:cs typeface="Arial"/>
                <a:sym typeface="Arial"/>
              </a:rPr>
              <a:t>공공 데이터 이미지(각 1개) 와 실제 이미지(각 25개) 수집</a:t>
            </a:r>
            <a:endParaRPr/>
          </a:p>
        </p:txBody>
      </p:sp>
      <p:pic>
        <p:nvPicPr>
          <p:cNvPr id="1303" name="Google Shape;1303;p43"/>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1304" name="Google Shape;1304;p43"/>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05" name="Google Shape;1305;p43"/>
          <p:cNvSpPr txBox="1"/>
          <p:nvPr/>
        </p:nvSpPr>
        <p:spPr>
          <a:xfrm>
            <a:off x="498368" y="669750"/>
            <a:ext cx="30434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181818"/>
                </a:solidFill>
                <a:latin typeface="Do Hyeon"/>
                <a:ea typeface="Do Hyeon"/>
                <a:cs typeface="Do Hyeon"/>
                <a:sym typeface="Do Hyeon"/>
              </a:rPr>
              <a:t>학습 데이터 수집</a:t>
            </a:r>
            <a:endParaRPr/>
          </a:p>
        </p:txBody>
      </p:sp>
      <p:sp>
        <p:nvSpPr>
          <p:cNvPr id="1306" name="Google Shape;1306;p43"/>
          <p:cNvSpPr txBox="1"/>
          <p:nvPr/>
        </p:nvSpPr>
        <p:spPr>
          <a:xfrm>
            <a:off x="498367" y="245974"/>
            <a:ext cx="30434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181818"/>
                </a:solidFill>
                <a:latin typeface="Do Hyeon"/>
                <a:ea typeface="Do Hyeon"/>
                <a:cs typeface="Do Hyeon"/>
                <a:sym typeface="Do Hyeon"/>
              </a:rPr>
              <a:t>AI</a:t>
            </a:r>
            <a:endParaRPr sz="1800">
              <a:solidFill>
                <a:srgbClr val="181818"/>
              </a:solidFill>
              <a:latin typeface="Do Hyeon"/>
              <a:ea typeface="Do Hyeon"/>
              <a:cs typeface="Do Hyeon"/>
              <a:sym typeface="Do Hyeon"/>
            </a:endParaRPr>
          </a:p>
        </p:txBody>
      </p:sp>
      <p:grpSp>
        <p:nvGrpSpPr>
          <p:cNvPr id="1307" name="Google Shape;1307;p43"/>
          <p:cNvGrpSpPr/>
          <p:nvPr/>
        </p:nvGrpSpPr>
        <p:grpSpPr>
          <a:xfrm>
            <a:off x="498368" y="1191175"/>
            <a:ext cx="11339846" cy="4303398"/>
            <a:chOff x="498368" y="1191175"/>
            <a:chExt cx="11339846" cy="4303398"/>
          </a:xfrm>
        </p:grpSpPr>
        <p:sp>
          <p:nvSpPr>
            <p:cNvPr id="1308" name="Google Shape;1308;p43"/>
            <p:cNvSpPr/>
            <p:nvPr/>
          </p:nvSpPr>
          <p:spPr>
            <a:xfrm>
              <a:off x="498368" y="1191175"/>
              <a:ext cx="11339846" cy="4303398"/>
            </a:xfrm>
            <a:prstGeom prst="roundRect">
              <a:avLst>
                <a:gd fmla="val 16667" name="adj"/>
              </a:avLst>
            </a:prstGeom>
            <a:solidFill>
              <a:schemeClr val="accent3">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09" name="Google Shape;1309;p43"/>
            <p:cNvPicPr preferRelativeResize="0"/>
            <p:nvPr/>
          </p:nvPicPr>
          <p:blipFill rotWithShape="1">
            <a:blip r:embed="rId4">
              <a:alphaModFix/>
            </a:blip>
            <a:srcRect b="0" l="0" r="0" t="0"/>
            <a:stretch/>
          </p:blipFill>
          <p:spPr>
            <a:xfrm>
              <a:off x="6031925" y="1751832"/>
              <a:ext cx="5408389" cy="3050092"/>
            </a:xfrm>
            <a:prstGeom prst="rect">
              <a:avLst/>
            </a:prstGeom>
            <a:noFill/>
            <a:ln>
              <a:noFill/>
            </a:ln>
          </p:spPr>
        </p:pic>
        <p:pic>
          <p:nvPicPr>
            <p:cNvPr id="1310" name="Google Shape;1310;p43"/>
            <p:cNvPicPr preferRelativeResize="0"/>
            <p:nvPr/>
          </p:nvPicPr>
          <p:blipFill rotWithShape="1">
            <a:blip r:embed="rId5">
              <a:alphaModFix/>
            </a:blip>
            <a:srcRect b="0" l="0" r="0" t="0"/>
            <a:stretch/>
          </p:blipFill>
          <p:spPr>
            <a:xfrm>
              <a:off x="1051779" y="1250236"/>
              <a:ext cx="4980146" cy="4053285"/>
            </a:xfrm>
            <a:prstGeom prst="rect">
              <a:avLst/>
            </a:prstGeom>
            <a:noFill/>
            <a:ln>
              <a:noFill/>
            </a:ln>
          </p:spPr>
        </p:pic>
        <p:pic>
          <p:nvPicPr>
            <p:cNvPr id="1311" name="Google Shape;1311;p43"/>
            <p:cNvPicPr preferRelativeResize="0"/>
            <p:nvPr/>
          </p:nvPicPr>
          <p:blipFill rotWithShape="1">
            <a:blip r:embed="rId6">
              <a:alphaModFix/>
            </a:blip>
            <a:srcRect b="0" l="0" r="0" t="0"/>
            <a:stretch/>
          </p:blipFill>
          <p:spPr>
            <a:xfrm>
              <a:off x="6585336" y="1250236"/>
              <a:ext cx="3610973" cy="3845742"/>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6" name="Shape 1316"/>
        <p:cNvGrpSpPr/>
        <p:nvPr/>
      </p:nvGrpSpPr>
      <p:grpSpPr>
        <a:xfrm>
          <a:off x="0" y="0"/>
          <a:ext cx="0" cy="0"/>
          <a:chOff x="0" y="0"/>
          <a:chExt cx="0" cy="0"/>
        </a:xfrm>
      </p:grpSpPr>
      <p:pic>
        <p:nvPicPr>
          <p:cNvPr id="1317" name="Google Shape;1317;p44"/>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1318" name="Google Shape;1318;p44"/>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9" name="Google Shape;1319;p44"/>
          <p:cNvSpPr txBox="1"/>
          <p:nvPr/>
        </p:nvSpPr>
        <p:spPr>
          <a:xfrm>
            <a:off x="498368" y="669750"/>
            <a:ext cx="44491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1D1B1B"/>
                </a:solidFill>
                <a:latin typeface="Do Hyeon"/>
                <a:ea typeface="Do Hyeon"/>
                <a:cs typeface="Do Hyeon"/>
                <a:sym typeface="Do Hyeon"/>
              </a:rPr>
              <a:t>이미지 전처리(image preprocessing)</a:t>
            </a:r>
            <a:endParaRPr/>
          </a:p>
        </p:txBody>
      </p:sp>
      <p:sp>
        <p:nvSpPr>
          <p:cNvPr id="1320" name="Google Shape;1320;p44"/>
          <p:cNvSpPr/>
          <p:nvPr/>
        </p:nvSpPr>
        <p:spPr>
          <a:xfrm>
            <a:off x="498368" y="1237204"/>
            <a:ext cx="11339846" cy="4396154"/>
          </a:xfrm>
          <a:prstGeom prst="roundRect">
            <a:avLst>
              <a:gd fmla="val 16667" name="adj"/>
            </a:avLst>
          </a:prstGeom>
          <a:solidFill>
            <a:schemeClr val="accent3">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21" name="Google Shape;1321;p44"/>
          <p:cNvPicPr preferRelativeResize="0"/>
          <p:nvPr/>
        </p:nvPicPr>
        <p:blipFill rotWithShape="1">
          <a:blip r:embed="rId4">
            <a:alphaModFix/>
          </a:blip>
          <a:srcRect b="0" l="0" r="0" t="0"/>
          <a:stretch/>
        </p:blipFill>
        <p:spPr>
          <a:xfrm>
            <a:off x="6595362" y="1716100"/>
            <a:ext cx="4652099" cy="3425796"/>
          </a:xfrm>
          <a:prstGeom prst="rect">
            <a:avLst/>
          </a:prstGeom>
          <a:noFill/>
          <a:ln>
            <a:noFill/>
          </a:ln>
        </p:spPr>
      </p:pic>
      <p:sp>
        <p:nvSpPr>
          <p:cNvPr id="1322" name="Google Shape;1322;p44"/>
          <p:cNvSpPr txBox="1"/>
          <p:nvPr/>
        </p:nvSpPr>
        <p:spPr>
          <a:xfrm>
            <a:off x="2039399" y="5848898"/>
            <a:ext cx="77724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rgbClr val="1D1B1B"/>
                </a:solidFill>
                <a:latin typeface="Arial"/>
                <a:ea typeface="Arial"/>
                <a:cs typeface="Arial"/>
                <a:sym typeface="Arial"/>
              </a:rPr>
              <a:t>오픈소스 코드를 사용하여 수집한 이미지 배경 제거</a:t>
            </a:r>
            <a:endParaRPr/>
          </a:p>
        </p:txBody>
      </p:sp>
      <p:pic>
        <p:nvPicPr>
          <p:cNvPr id="1323" name="Google Shape;1323;p44"/>
          <p:cNvPicPr preferRelativeResize="0"/>
          <p:nvPr/>
        </p:nvPicPr>
        <p:blipFill rotWithShape="1">
          <a:blip r:embed="rId5">
            <a:alphaModFix/>
          </a:blip>
          <a:srcRect b="0" l="0" r="0" t="0"/>
          <a:stretch/>
        </p:blipFill>
        <p:spPr>
          <a:xfrm>
            <a:off x="840695" y="1552182"/>
            <a:ext cx="5412340" cy="3753633"/>
          </a:xfrm>
          <a:prstGeom prst="rect">
            <a:avLst/>
          </a:prstGeom>
          <a:noFill/>
          <a:ln>
            <a:noFill/>
          </a:ln>
        </p:spPr>
      </p:pic>
      <p:sp>
        <p:nvSpPr>
          <p:cNvPr id="1324" name="Google Shape;1324;p44"/>
          <p:cNvSpPr txBox="1"/>
          <p:nvPr/>
        </p:nvSpPr>
        <p:spPr>
          <a:xfrm>
            <a:off x="498367" y="245974"/>
            <a:ext cx="30434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181818"/>
                </a:solidFill>
                <a:latin typeface="Do Hyeon"/>
                <a:ea typeface="Do Hyeon"/>
                <a:cs typeface="Do Hyeon"/>
                <a:sym typeface="Do Hyeon"/>
              </a:rPr>
              <a:t>AI</a:t>
            </a:r>
            <a:endParaRPr sz="1800">
              <a:solidFill>
                <a:srgbClr val="181818"/>
              </a:solidFill>
              <a:latin typeface="Do Hyeon"/>
              <a:ea typeface="Do Hyeon"/>
              <a:cs typeface="Do Hyeon"/>
              <a:sym typeface="Do Hye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29" name="Shape 1329"/>
        <p:cNvGrpSpPr/>
        <p:nvPr/>
      </p:nvGrpSpPr>
      <p:grpSpPr>
        <a:xfrm>
          <a:off x="0" y="0"/>
          <a:ext cx="0" cy="0"/>
          <a:chOff x="0" y="0"/>
          <a:chExt cx="0" cy="0"/>
        </a:xfrm>
      </p:grpSpPr>
      <p:sp>
        <p:nvSpPr>
          <p:cNvPr id="1330" name="Google Shape;1330;p45"/>
          <p:cNvSpPr/>
          <p:nvPr/>
        </p:nvSpPr>
        <p:spPr>
          <a:xfrm>
            <a:off x="498368" y="1237203"/>
            <a:ext cx="11339846" cy="4575767"/>
          </a:xfrm>
          <a:prstGeom prst="roundRect">
            <a:avLst>
              <a:gd fmla="val 16667" name="adj"/>
            </a:avLst>
          </a:prstGeom>
          <a:solidFill>
            <a:schemeClr val="accent3">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31" name="Google Shape;1331;p45"/>
          <p:cNvPicPr preferRelativeResize="0"/>
          <p:nvPr/>
        </p:nvPicPr>
        <p:blipFill rotWithShape="1">
          <a:blip r:embed="rId3">
            <a:alphaModFix/>
          </a:blip>
          <a:srcRect b="37144" l="0" r="0" t="0"/>
          <a:stretch/>
        </p:blipFill>
        <p:spPr>
          <a:xfrm>
            <a:off x="2551512" y="1381669"/>
            <a:ext cx="7088976" cy="4286833"/>
          </a:xfrm>
          <a:prstGeom prst="rect">
            <a:avLst/>
          </a:prstGeom>
          <a:noFill/>
          <a:ln>
            <a:noFill/>
          </a:ln>
        </p:spPr>
      </p:pic>
      <p:pic>
        <p:nvPicPr>
          <p:cNvPr id="1332" name="Google Shape;1332;p45"/>
          <p:cNvPicPr preferRelativeResize="0"/>
          <p:nvPr/>
        </p:nvPicPr>
        <p:blipFill rotWithShape="1">
          <a:blip r:embed="rId4">
            <a:alphaModFix/>
          </a:blip>
          <a:srcRect b="0" l="0" r="0" t="0"/>
          <a:stretch/>
        </p:blipFill>
        <p:spPr>
          <a:xfrm>
            <a:off x="11351305" y="136980"/>
            <a:ext cx="653851" cy="653851"/>
          </a:xfrm>
          <a:prstGeom prst="rect">
            <a:avLst/>
          </a:prstGeom>
          <a:noFill/>
          <a:ln>
            <a:noFill/>
          </a:ln>
        </p:spPr>
      </p:pic>
      <p:sp>
        <p:nvSpPr>
          <p:cNvPr id="1333" name="Google Shape;1333;p45"/>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34" name="Google Shape;1334;p45"/>
          <p:cNvSpPr txBox="1"/>
          <p:nvPr/>
        </p:nvSpPr>
        <p:spPr>
          <a:xfrm>
            <a:off x="498368" y="669750"/>
            <a:ext cx="44491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1D1B1B"/>
                </a:solidFill>
                <a:latin typeface="Do Hyeon"/>
                <a:ea typeface="Do Hyeon"/>
                <a:cs typeface="Do Hyeon"/>
                <a:sym typeface="Do Hyeon"/>
              </a:rPr>
              <a:t>데이터 확대(data augmentation)</a:t>
            </a:r>
            <a:endParaRPr/>
          </a:p>
        </p:txBody>
      </p:sp>
      <p:sp>
        <p:nvSpPr>
          <p:cNvPr id="1335" name="Google Shape;1335;p45"/>
          <p:cNvSpPr txBox="1"/>
          <p:nvPr/>
        </p:nvSpPr>
        <p:spPr>
          <a:xfrm>
            <a:off x="2039399" y="5890023"/>
            <a:ext cx="77724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rgbClr val="1D1B1B"/>
                </a:solidFill>
                <a:latin typeface="Arial"/>
                <a:ea typeface="Arial"/>
                <a:cs typeface="Arial"/>
                <a:sym typeface="Arial"/>
              </a:rPr>
              <a:t>배경 제거한 이미지데이터에 대해서 10개씩 데이터 확대 적용</a:t>
            </a:r>
            <a:endParaRPr/>
          </a:p>
        </p:txBody>
      </p:sp>
      <p:sp>
        <p:nvSpPr>
          <p:cNvPr id="1336" name="Google Shape;1336;p45"/>
          <p:cNvSpPr txBox="1"/>
          <p:nvPr/>
        </p:nvSpPr>
        <p:spPr>
          <a:xfrm>
            <a:off x="498367" y="245974"/>
            <a:ext cx="30434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181818"/>
                </a:solidFill>
                <a:latin typeface="Do Hyeon"/>
                <a:ea typeface="Do Hyeon"/>
                <a:cs typeface="Do Hyeon"/>
                <a:sym typeface="Do Hyeon"/>
              </a:rPr>
              <a:t>AI</a:t>
            </a:r>
            <a:endParaRPr sz="1800">
              <a:solidFill>
                <a:srgbClr val="181818"/>
              </a:solidFill>
              <a:latin typeface="Do Hyeon"/>
              <a:ea typeface="Do Hyeon"/>
              <a:cs typeface="Do Hyeon"/>
              <a:sym typeface="Do Hye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1" name="Shape 1341"/>
        <p:cNvGrpSpPr/>
        <p:nvPr/>
      </p:nvGrpSpPr>
      <p:grpSpPr>
        <a:xfrm>
          <a:off x="0" y="0"/>
          <a:ext cx="0" cy="0"/>
          <a:chOff x="0" y="0"/>
          <a:chExt cx="0" cy="0"/>
        </a:xfrm>
      </p:grpSpPr>
      <p:grpSp>
        <p:nvGrpSpPr>
          <p:cNvPr id="1342" name="Google Shape;1342;p46"/>
          <p:cNvGrpSpPr/>
          <p:nvPr/>
        </p:nvGrpSpPr>
        <p:grpSpPr>
          <a:xfrm>
            <a:off x="1258553" y="1470932"/>
            <a:ext cx="4191601" cy="3916131"/>
            <a:chOff x="434921" y="478"/>
            <a:chExt cx="4191601" cy="3916131"/>
          </a:xfrm>
        </p:grpSpPr>
        <p:sp>
          <p:nvSpPr>
            <p:cNvPr id="1343" name="Google Shape;1343;p46"/>
            <p:cNvSpPr/>
            <p:nvPr/>
          </p:nvSpPr>
          <p:spPr>
            <a:xfrm>
              <a:off x="2080292" y="1802197"/>
              <a:ext cx="156347" cy="684950"/>
            </a:xfrm>
            <a:custGeom>
              <a:rect b="b" l="l" r="r" t="t"/>
              <a:pathLst>
                <a:path extrusionOk="0" h="120000" w="120000">
                  <a:moveTo>
                    <a:pt x="0" y="0"/>
                  </a:moveTo>
                  <a:lnTo>
                    <a:pt x="0" y="120000"/>
                  </a:lnTo>
                  <a:lnTo>
                    <a:pt x="120000" y="120000"/>
                  </a:lnTo>
                </a:path>
              </a:pathLst>
            </a:custGeom>
            <a:noFill/>
            <a:ln cap="flat" cmpd="sng" w="12700">
              <a:solidFill>
                <a:srgbClr val="F5BAA1"/>
              </a:solidFill>
              <a:prstDash val="solid"/>
              <a:miter lim="800000"/>
              <a:headEnd len="sm" w="sm" type="none"/>
              <a:tailEnd len="sm" w="sm" type="none"/>
            </a:ln>
          </p:spPr>
        </p:sp>
        <p:sp>
          <p:nvSpPr>
            <p:cNvPr id="1344" name="Google Shape;1344;p46"/>
            <p:cNvSpPr/>
            <p:nvPr/>
          </p:nvSpPr>
          <p:spPr>
            <a:xfrm>
              <a:off x="1923944" y="1802197"/>
              <a:ext cx="156347" cy="684950"/>
            </a:xfrm>
            <a:custGeom>
              <a:rect b="b" l="l" r="r" t="t"/>
              <a:pathLst>
                <a:path extrusionOk="0" h="120000" w="120000">
                  <a:moveTo>
                    <a:pt x="120000" y="0"/>
                  </a:moveTo>
                  <a:lnTo>
                    <a:pt x="120000" y="120000"/>
                  </a:lnTo>
                  <a:lnTo>
                    <a:pt x="0" y="120000"/>
                  </a:lnTo>
                </a:path>
              </a:pathLst>
            </a:custGeom>
            <a:noFill/>
            <a:ln cap="flat" cmpd="sng" w="12700">
              <a:solidFill>
                <a:srgbClr val="F5BAA1"/>
              </a:solidFill>
              <a:prstDash val="solid"/>
              <a:miter lim="800000"/>
              <a:headEnd len="sm" w="sm" type="none"/>
              <a:tailEnd len="sm" w="sm" type="none"/>
            </a:ln>
          </p:spPr>
        </p:sp>
        <p:sp>
          <p:nvSpPr>
            <p:cNvPr id="1345" name="Google Shape;1345;p46"/>
            <p:cNvSpPr/>
            <p:nvPr/>
          </p:nvSpPr>
          <p:spPr>
            <a:xfrm>
              <a:off x="2824804" y="744990"/>
              <a:ext cx="1057206" cy="684950"/>
            </a:xfrm>
            <a:custGeom>
              <a:rect b="b" l="l" r="r" t="t"/>
              <a:pathLst>
                <a:path extrusionOk="0" h="120000" w="120000">
                  <a:moveTo>
                    <a:pt x="120000" y="0"/>
                  </a:moveTo>
                  <a:lnTo>
                    <a:pt x="120000" y="120000"/>
                  </a:lnTo>
                  <a:lnTo>
                    <a:pt x="0" y="120000"/>
                  </a:lnTo>
                </a:path>
              </a:pathLst>
            </a:custGeom>
            <a:noFill/>
            <a:ln cap="flat" cmpd="sng" w="12700">
              <a:solidFill>
                <a:srgbClr val="FA7C87"/>
              </a:solidFill>
              <a:prstDash val="solid"/>
              <a:miter lim="800000"/>
              <a:headEnd len="sm" w="sm" type="none"/>
              <a:tailEnd len="sm" w="sm" type="none"/>
            </a:ln>
          </p:spPr>
        </p:sp>
        <p:sp>
          <p:nvSpPr>
            <p:cNvPr id="1346" name="Google Shape;1346;p46"/>
            <p:cNvSpPr/>
            <p:nvPr/>
          </p:nvSpPr>
          <p:spPr>
            <a:xfrm>
              <a:off x="3836290" y="744990"/>
              <a:ext cx="91440" cy="2427108"/>
            </a:xfrm>
            <a:custGeom>
              <a:rect b="b" l="l" r="r" t="t"/>
              <a:pathLst>
                <a:path extrusionOk="0" h="120000" w="120000">
                  <a:moveTo>
                    <a:pt x="60000" y="0"/>
                  </a:moveTo>
                  <a:lnTo>
                    <a:pt x="60000" y="120000"/>
                  </a:lnTo>
                </a:path>
              </a:pathLst>
            </a:custGeom>
            <a:noFill/>
            <a:ln cap="flat" cmpd="sng" w="12700">
              <a:solidFill>
                <a:srgbClr val="FA7C87"/>
              </a:solidFill>
              <a:prstDash val="solid"/>
              <a:miter lim="800000"/>
              <a:headEnd len="sm" w="sm" type="none"/>
              <a:tailEnd len="sm" w="sm" type="none"/>
            </a:ln>
          </p:spPr>
        </p:sp>
        <p:sp>
          <p:nvSpPr>
            <p:cNvPr id="1347" name="Google Shape;1347;p46"/>
            <p:cNvSpPr/>
            <p:nvPr/>
          </p:nvSpPr>
          <p:spPr>
            <a:xfrm>
              <a:off x="3137499" y="478"/>
              <a:ext cx="1489023" cy="744511"/>
            </a:xfrm>
            <a:prstGeom prst="rect">
              <a:avLst/>
            </a:prstGeom>
            <a:solidFill>
              <a:srgbClr val="E149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6"/>
            <p:cNvSpPr txBox="1"/>
            <p:nvPr/>
          </p:nvSpPr>
          <p:spPr>
            <a:xfrm>
              <a:off x="3137499" y="478"/>
              <a:ext cx="1489023" cy="744511"/>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chemeClr val="lt1"/>
                </a:buClr>
                <a:buSzPts val="2200"/>
                <a:buFont typeface="Arial"/>
                <a:buNone/>
              </a:pPr>
              <a:r>
                <a:rPr lang="ko-KR" sz="2200">
                  <a:solidFill>
                    <a:schemeClr val="lt1"/>
                  </a:solidFill>
                  <a:latin typeface="Arial"/>
                  <a:ea typeface="Arial"/>
                  <a:cs typeface="Arial"/>
                  <a:sym typeface="Arial"/>
                </a:rPr>
                <a:t>total </a:t>
              </a:r>
              <a:endParaRPr/>
            </a:p>
            <a:p>
              <a:pPr indent="0" lvl="0" marL="0" marR="0" rtl="0" algn="ctr">
                <a:lnSpc>
                  <a:spcPct val="90000"/>
                </a:lnSpc>
                <a:spcBef>
                  <a:spcPts val="770"/>
                </a:spcBef>
                <a:spcAft>
                  <a:spcPts val="0"/>
                </a:spcAft>
                <a:buClr>
                  <a:schemeClr val="lt1"/>
                </a:buClr>
                <a:buSzPts val="2200"/>
                <a:buFont typeface="Arial"/>
                <a:buNone/>
              </a:pPr>
              <a:r>
                <a:rPr lang="ko-KR" sz="2200">
                  <a:solidFill>
                    <a:schemeClr val="lt1"/>
                  </a:solidFill>
                  <a:latin typeface="Arial"/>
                  <a:ea typeface="Arial"/>
                  <a:cs typeface="Arial"/>
                  <a:sym typeface="Arial"/>
                </a:rPr>
                <a:t>image</a:t>
              </a:r>
              <a:endParaRPr sz="2200">
                <a:solidFill>
                  <a:schemeClr val="lt1"/>
                </a:solidFill>
                <a:latin typeface="Arial"/>
                <a:ea typeface="Arial"/>
                <a:cs typeface="Arial"/>
                <a:sym typeface="Arial"/>
              </a:endParaRPr>
            </a:p>
          </p:txBody>
        </p:sp>
        <p:sp>
          <p:nvSpPr>
            <p:cNvPr id="1349" name="Google Shape;1349;p46"/>
            <p:cNvSpPr/>
            <p:nvPr/>
          </p:nvSpPr>
          <p:spPr>
            <a:xfrm>
              <a:off x="3137499" y="3172098"/>
              <a:ext cx="1489023" cy="744511"/>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6"/>
            <p:cNvSpPr txBox="1"/>
            <p:nvPr/>
          </p:nvSpPr>
          <p:spPr>
            <a:xfrm>
              <a:off x="3137499" y="3172098"/>
              <a:ext cx="1489023" cy="744511"/>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chemeClr val="lt1"/>
                </a:buClr>
                <a:buSzPts val="2200"/>
                <a:buFont typeface="Arial"/>
                <a:buNone/>
              </a:pPr>
              <a:r>
                <a:rPr lang="ko-KR" sz="2200">
                  <a:solidFill>
                    <a:schemeClr val="lt1"/>
                  </a:solidFill>
                  <a:latin typeface="Arial"/>
                  <a:ea typeface="Arial"/>
                  <a:cs typeface="Arial"/>
                  <a:sym typeface="Arial"/>
                </a:rPr>
                <a:t>test set</a:t>
              </a:r>
              <a:endParaRPr sz="2200">
                <a:solidFill>
                  <a:schemeClr val="lt1"/>
                </a:solidFill>
                <a:latin typeface="Arial"/>
                <a:ea typeface="Arial"/>
                <a:cs typeface="Arial"/>
                <a:sym typeface="Arial"/>
              </a:endParaRPr>
            </a:p>
          </p:txBody>
        </p:sp>
        <p:sp>
          <p:nvSpPr>
            <p:cNvPr id="1351" name="Google Shape;1351;p46"/>
            <p:cNvSpPr/>
            <p:nvPr/>
          </p:nvSpPr>
          <p:spPr>
            <a:xfrm>
              <a:off x="1335780" y="1057685"/>
              <a:ext cx="1489023" cy="744511"/>
            </a:xfrm>
            <a:prstGeom prst="rect">
              <a:avLst/>
            </a:prstGeom>
            <a:solidFill>
              <a:srgbClr val="F07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6"/>
            <p:cNvSpPr txBox="1"/>
            <p:nvPr/>
          </p:nvSpPr>
          <p:spPr>
            <a:xfrm>
              <a:off x="1335780" y="1057685"/>
              <a:ext cx="1489023" cy="744511"/>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chemeClr val="lt1"/>
                </a:buClr>
                <a:buSzPts val="2200"/>
                <a:buFont typeface="Arial"/>
                <a:buNone/>
              </a:pPr>
              <a:r>
                <a:rPr lang="ko-KR" sz="2200">
                  <a:solidFill>
                    <a:schemeClr val="lt1"/>
                  </a:solidFill>
                  <a:latin typeface="Arial"/>
                  <a:ea typeface="Arial"/>
                  <a:cs typeface="Arial"/>
                  <a:sym typeface="Arial"/>
                </a:rPr>
                <a:t>train set</a:t>
              </a:r>
              <a:endParaRPr sz="2200">
                <a:solidFill>
                  <a:schemeClr val="lt1"/>
                </a:solidFill>
                <a:latin typeface="Arial"/>
                <a:ea typeface="Arial"/>
                <a:cs typeface="Arial"/>
                <a:sym typeface="Arial"/>
              </a:endParaRPr>
            </a:p>
          </p:txBody>
        </p:sp>
        <p:sp>
          <p:nvSpPr>
            <p:cNvPr id="1353" name="Google Shape;1353;p46"/>
            <p:cNvSpPr/>
            <p:nvPr/>
          </p:nvSpPr>
          <p:spPr>
            <a:xfrm>
              <a:off x="434921" y="2114891"/>
              <a:ext cx="1489023" cy="744511"/>
            </a:xfrm>
            <a:prstGeom prst="rect">
              <a:avLst/>
            </a:prstGeom>
            <a:solidFill>
              <a:srgbClr val="FDA7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6"/>
            <p:cNvSpPr txBox="1"/>
            <p:nvPr/>
          </p:nvSpPr>
          <p:spPr>
            <a:xfrm>
              <a:off x="434921" y="2114891"/>
              <a:ext cx="1489023" cy="744511"/>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chemeClr val="lt1"/>
                </a:buClr>
                <a:buSzPts val="2200"/>
                <a:buFont typeface="Arial"/>
                <a:buNone/>
              </a:pPr>
              <a:r>
                <a:rPr lang="ko-KR" sz="2200">
                  <a:solidFill>
                    <a:schemeClr val="lt1"/>
                  </a:solidFill>
                  <a:latin typeface="Arial"/>
                  <a:ea typeface="Arial"/>
                  <a:cs typeface="Arial"/>
                  <a:sym typeface="Arial"/>
                </a:rPr>
                <a:t>train set</a:t>
              </a:r>
              <a:endParaRPr sz="2200">
                <a:solidFill>
                  <a:schemeClr val="lt1"/>
                </a:solidFill>
                <a:latin typeface="Arial"/>
                <a:ea typeface="Arial"/>
                <a:cs typeface="Arial"/>
                <a:sym typeface="Arial"/>
              </a:endParaRPr>
            </a:p>
          </p:txBody>
        </p:sp>
        <p:sp>
          <p:nvSpPr>
            <p:cNvPr id="1355" name="Google Shape;1355;p46"/>
            <p:cNvSpPr/>
            <p:nvPr/>
          </p:nvSpPr>
          <p:spPr>
            <a:xfrm>
              <a:off x="2236639" y="2114891"/>
              <a:ext cx="1489023" cy="744511"/>
            </a:xfrm>
            <a:prstGeom prst="rect">
              <a:avLst/>
            </a:prstGeom>
            <a:solidFill>
              <a:srgbClr val="FDA7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6"/>
            <p:cNvSpPr txBox="1"/>
            <p:nvPr/>
          </p:nvSpPr>
          <p:spPr>
            <a:xfrm>
              <a:off x="2236639" y="2114891"/>
              <a:ext cx="1489023" cy="744511"/>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chemeClr val="lt1"/>
                </a:buClr>
                <a:buSzPts val="2200"/>
                <a:buFont typeface="Arial"/>
                <a:buNone/>
              </a:pPr>
              <a:r>
                <a:rPr lang="ko-KR" sz="2200">
                  <a:solidFill>
                    <a:schemeClr val="lt1"/>
                  </a:solidFill>
                  <a:latin typeface="Arial"/>
                  <a:ea typeface="Arial"/>
                  <a:cs typeface="Arial"/>
                  <a:sym typeface="Arial"/>
                </a:rPr>
                <a:t>validation set</a:t>
              </a:r>
              <a:endParaRPr sz="2200">
                <a:solidFill>
                  <a:schemeClr val="lt1"/>
                </a:solidFill>
                <a:latin typeface="Arial"/>
                <a:ea typeface="Arial"/>
                <a:cs typeface="Arial"/>
                <a:sym typeface="Arial"/>
              </a:endParaRPr>
            </a:p>
          </p:txBody>
        </p:sp>
      </p:grpSp>
      <p:cxnSp>
        <p:nvCxnSpPr>
          <p:cNvPr id="1357" name="Google Shape;1357;p46"/>
          <p:cNvCxnSpPr/>
          <p:nvPr/>
        </p:nvCxnSpPr>
        <p:spPr>
          <a:xfrm>
            <a:off x="6170191" y="1419446"/>
            <a:ext cx="0" cy="4019107"/>
          </a:xfrm>
          <a:prstGeom prst="straightConnector1">
            <a:avLst/>
          </a:prstGeom>
          <a:noFill/>
          <a:ln cap="flat" cmpd="sng" w="9525">
            <a:solidFill>
              <a:schemeClr val="accent6"/>
            </a:solidFill>
            <a:prstDash val="solid"/>
            <a:miter lim="800000"/>
            <a:headEnd len="sm" w="sm" type="none"/>
            <a:tailEnd len="sm" w="sm" type="none"/>
          </a:ln>
        </p:spPr>
      </p:cxnSp>
      <p:sp>
        <p:nvSpPr>
          <p:cNvPr id="1358" name="Google Shape;1358;p46"/>
          <p:cNvSpPr txBox="1"/>
          <p:nvPr/>
        </p:nvSpPr>
        <p:spPr>
          <a:xfrm>
            <a:off x="6455305" y="2513446"/>
            <a:ext cx="3177473"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dk2"/>
                </a:solidFill>
                <a:latin typeface="Do Hyeon"/>
                <a:ea typeface="Do Hyeon"/>
                <a:cs typeface="Do Hyeon"/>
                <a:sym typeface="Do Hyeon"/>
              </a:rPr>
              <a:t>데이터 분류</a:t>
            </a:r>
            <a:endParaRPr sz="3200">
              <a:solidFill>
                <a:schemeClr val="dk2"/>
              </a:solidFill>
              <a:latin typeface="Do Hyeon"/>
              <a:ea typeface="Do Hyeon"/>
              <a:cs typeface="Do Hyeon"/>
              <a:sym typeface="Do Hyeon"/>
            </a:endParaRPr>
          </a:p>
          <a:p>
            <a:pPr indent="0" lvl="0" marL="0" marR="0" rtl="0" algn="l">
              <a:spcBef>
                <a:spcPts val="0"/>
              </a:spcBef>
              <a:spcAft>
                <a:spcPts val="0"/>
              </a:spcAft>
              <a:buNone/>
            </a:pPr>
            <a:r>
              <a:rPr lang="ko-KR" sz="3200">
                <a:solidFill>
                  <a:schemeClr val="dk2"/>
                </a:solidFill>
                <a:latin typeface="Do Hyeon"/>
                <a:ea typeface="Do Hyeon"/>
                <a:cs typeface="Do Hyeon"/>
                <a:sym typeface="Do Hyeon"/>
              </a:rPr>
              <a:t>(classification)</a:t>
            </a:r>
            <a:endParaRPr sz="3200">
              <a:solidFill>
                <a:schemeClr val="dk2"/>
              </a:solidFill>
              <a:latin typeface="Do Hyeon"/>
              <a:ea typeface="Do Hyeon"/>
              <a:cs typeface="Do Hyeon"/>
              <a:sym typeface="Do Hyeon"/>
            </a:endParaRPr>
          </a:p>
        </p:txBody>
      </p:sp>
      <p:sp>
        <p:nvSpPr>
          <p:cNvPr id="1359" name="Google Shape;1359;p46"/>
          <p:cNvSpPr txBox="1"/>
          <p:nvPr/>
        </p:nvSpPr>
        <p:spPr>
          <a:xfrm>
            <a:off x="6455305" y="3628764"/>
            <a:ext cx="4178535" cy="135421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600">
                <a:solidFill>
                  <a:schemeClr val="dk2"/>
                </a:solidFill>
                <a:latin typeface="Arial"/>
                <a:ea typeface="Arial"/>
                <a:cs typeface="Arial"/>
                <a:sym typeface="Arial"/>
              </a:rPr>
              <a:t>전체 알약 이미지를 9:1의 비율로 훈련 데이터와 테스트 데이터로 분류한 다음, 해당 훈련 데이터를 다시 8:2 비율의 훈련 데이터와 검증 데이터로 분류</a:t>
            </a:r>
            <a:endParaRPr sz="1600">
              <a:solidFill>
                <a:schemeClr val="dk2"/>
              </a:solidFill>
              <a:latin typeface="Arial"/>
              <a:ea typeface="Arial"/>
              <a:cs typeface="Arial"/>
              <a:sym typeface="Arial"/>
            </a:endParaRPr>
          </a:p>
          <a:p>
            <a:pPr indent="0" lvl="0" marL="0" marR="0" rtl="0" algn="just">
              <a:spcBef>
                <a:spcPts val="0"/>
              </a:spcBef>
              <a:spcAft>
                <a:spcPts val="0"/>
              </a:spcAft>
              <a:buNone/>
            </a:pPr>
            <a:r>
              <a:t/>
            </a:r>
            <a:endParaRPr sz="1600">
              <a:solidFill>
                <a:schemeClr val="dk2"/>
              </a:solidFill>
              <a:latin typeface="Arial"/>
              <a:ea typeface="Arial"/>
              <a:cs typeface="Arial"/>
              <a:sym typeface="Arial"/>
            </a:endParaRPr>
          </a:p>
        </p:txBody>
      </p:sp>
      <p:sp>
        <p:nvSpPr>
          <p:cNvPr id="1360" name="Google Shape;1360;p46"/>
          <p:cNvSpPr txBox="1"/>
          <p:nvPr/>
        </p:nvSpPr>
        <p:spPr>
          <a:xfrm>
            <a:off x="2834242" y="2236447"/>
            <a:ext cx="29980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2"/>
                </a:solidFill>
                <a:latin typeface="Arial"/>
                <a:ea typeface="Arial"/>
                <a:cs typeface="Arial"/>
                <a:sym typeface="Arial"/>
              </a:rPr>
              <a:t>9</a:t>
            </a:r>
            <a:endParaRPr sz="1200">
              <a:solidFill>
                <a:schemeClr val="dk2"/>
              </a:solidFill>
              <a:latin typeface="Arial"/>
              <a:ea typeface="Arial"/>
              <a:cs typeface="Arial"/>
              <a:sym typeface="Arial"/>
            </a:endParaRPr>
          </a:p>
        </p:txBody>
      </p:sp>
      <p:sp>
        <p:nvSpPr>
          <p:cNvPr id="1361" name="Google Shape;1361;p46"/>
          <p:cNvSpPr txBox="1"/>
          <p:nvPr/>
        </p:nvSpPr>
        <p:spPr>
          <a:xfrm>
            <a:off x="4633701" y="4388998"/>
            <a:ext cx="29980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2"/>
                </a:solidFill>
                <a:latin typeface="Arial"/>
                <a:ea typeface="Arial"/>
                <a:cs typeface="Arial"/>
                <a:sym typeface="Arial"/>
              </a:rPr>
              <a:t>1</a:t>
            </a:r>
            <a:endParaRPr sz="1200">
              <a:solidFill>
                <a:schemeClr val="dk2"/>
              </a:solidFill>
              <a:latin typeface="Arial"/>
              <a:ea typeface="Arial"/>
              <a:cs typeface="Arial"/>
              <a:sym typeface="Arial"/>
            </a:endParaRPr>
          </a:p>
        </p:txBody>
      </p:sp>
      <p:sp>
        <p:nvSpPr>
          <p:cNvPr id="1362" name="Google Shape;1362;p46"/>
          <p:cNvSpPr txBox="1"/>
          <p:nvPr/>
        </p:nvSpPr>
        <p:spPr>
          <a:xfrm>
            <a:off x="1907639" y="3290498"/>
            <a:ext cx="29980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2"/>
                </a:solidFill>
                <a:latin typeface="Arial"/>
                <a:ea typeface="Arial"/>
                <a:cs typeface="Arial"/>
                <a:sym typeface="Arial"/>
              </a:rPr>
              <a:t>8</a:t>
            </a:r>
            <a:endParaRPr sz="1200">
              <a:solidFill>
                <a:schemeClr val="dk2"/>
              </a:solidFill>
              <a:latin typeface="Arial"/>
              <a:ea typeface="Arial"/>
              <a:cs typeface="Arial"/>
              <a:sym typeface="Arial"/>
            </a:endParaRPr>
          </a:p>
        </p:txBody>
      </p:sp>
      <p:sp>
        <p:nvSpPr>
          <p:cNvPr id="1363" name="Google Shape;1363;p46"/>
          <p:cNvSpPr txBox="1"/>
          <p:nvPr/>
        </p:nvSpPr>
        <p:spPr>
          <a:xfrm>
            <a:off x="3746455" y="3290498"/>
            <a:ext cx="29980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2"/>
                </a:solidFill>
                <a:latin typeface="Arial"/>
                <a:ea typeface="Arial"/>
                <a:cs typeface="Arial"/>
                <a:sym typeface="Arial"/>
              </a:rPr>
              <a:t>2</a:t>
            </a:r>
            <a:endParaRPr sz="1200">
              <a:solidFill>
                <a:schemeClr val="dk2"/>
              </a:solidFill>
              <a:latin typeface="Arial"/>
              <a:ea typeface="Arial"/>
              <a:cs typeface="Arial"/>
              <a:sym typeface="Arial"/>
            </a:endParaRPr>
          </a:p>
        </p:txBody>
      </p:sp>
      <p:pic>
        <p:nvPicPr>
          <p:cNvPr id="1364" name="Google Shape;1364;p46"/>
          <p:cNvPicPr preferRelativeResize="0"/>
          <p:nvPr/>
        </p:nvPicPr>
        <p:blipFill rotWithShape="1">
          <a:blip r:embed="rId3">
            <a:alphaModFix/>
          </a:blip>
          <a:srcRect b="0" l="0" r="0" t="0"/>
          <a:stretch/>
        </p:blipFill>
        <p:spPr>
          <a:xfrm>
            <a:off x="11351305" y="149337"/>
            <a:ext cx="653851" cy="653851"/>
          </a:xfrm>
          <a:prstGeom prst="rect">
            <a:avLst/>
          </a:prstGeom>
          <a:noFill/>
          <a:ln>
            <a:noFill/>
          </a:ln>
        </p:spPr>
      </p:pic>
      <p:sp>
        <p:nvSpPr>
          <p:cNvPr id="1365" name="Google Shape;1365;p46"/>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66" name="Google Shape;1366;p46"/>
          <p:cNvSpPr txBox="1"/>
          <p:nvPr/>
        </p:nvSpPr>
        <p:spPr>
          <a:xfrm>
            <a:off x="498367" y="245974"/>
            <a:ext cx="30434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181818"/>
                </a:solidFill>
                <a:latin typeface="Do Hyeon"/>
                <a:ea typeface="Do Hyeon"/>
                <a:cs typeface="Do Hyeon"/>
                <a:sym typeface="Do Hyeon"/>
              </a:rPr>
              <a:t>AI</a:t>
            </a:r>
            <a:endParaRPr sz="1800">
              <a:solidFill>
                <a:srgbClr val="181818"/>
              </a:solidFill>
              <a:latin typeface="Do Hyeon"/>
              <a:ea typeface="Do Hyeon"/>
              <a:cs typeface="Do Hyeon"/>
              <a:sym typeface="Do Hyeo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71" name="Shape 1371"/>
        <p:cNvGrpSpPr/>
        <p:nvPr/>
      </p:nvGrpSpPr>
      <p:grpSpPr>
        <a:xfrm>
          <a:off x="0" y="0"/>
          <a:ext cx="0" cy="0"/>
          <a:chOff x="0" y="0"/>
          <a:chExt cx="0" cy="0"/>
        </a:xfrm>
      </p:grpSpPr>
      <p:sp>
        <p:nvSpPr>
          <p:cNvPr id="1372" name="Google Shape;1372;p47"/>
          <p:cNvSpPr txBox="1"/>
          <p:nvPr/>
        </p:nvSpPr>
        <p:spPr>
          <a:xfrm>
            <a:off x="6438977" y="2844223"/>
            <a:ext cx="374974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dk2"/>
                </a:solidFill>
                <a:latin typeface="Do Hyeon"/>
                <a:ea typeface="Do Hyeon"/>
                <a:cs typeface="Do Hyeon"/>
                <a:sym typeface="Do Hyeon"/>
              </a:rPr>
              <a:t>클래스(class) 정의</a:t>
            </a:r>
            <a:endParaRPr/>
          </a:p>
        </p:txBody>
      </p:sp>
      <p:sp>
        <p:nvSpPr>
          <p:cNvPr id="1373" name="Google Shape;1373;p47"/>
          <p:cNvSpPr txBox="1"/>
          <p:nvPr/>
        </p:nvSpPr>
        <p:spPr>
          <a:xfrm>
            <a:off x="4633701" y="4388998"/>
            <a:ext cx="29980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2"/>
                </a:solidFill>
                <a:latin typeface="Arial"/>
                <a:ea typeface="Arial"/>
                <a:cs typeface="Arial"/>
                <a:sym typeface="Arial"/>
              </a:rPr>
              <a:t>1</a:t>
            </a:r>
            <a:endParaRPr sz="1200">
              <a:solidFill>
                <a:schemeClr val="dk2"/>
              </a:solidFill>
              <a:latin typeface="Arial"/>
              <a:ea typeface="Arial"/>
              <a:cs typeface="Arial"/>
              <a:sym typeface="Arial"/>
            </a:endParaRPr>
          </a:p>
        </p:txBody>
      </p:sp>
      <p:pic>
        <p:nvPicPr>
          <p:cNvPr id="1374" name="Google Shape;1374;p47"/>
          <p:cNvPicPr preferRelativeResize="0"/>
          <p:nvPr/>
        </p:nvPicPr>
        <p:blipFill rotWithShape="1">
          <a:blip r:embed="rId3">
            <a:alphaModFix/>
          </a:blip>
          <a:srcRect b="0" l="0" r="0" t="0"/>
          <a:stretch/>
        </p:blipFill>
        <p:spPr>
          <a:xfrm>
            <a:off x="11351305" y="149337"/>
            <a:ext cx="653851" cy="653851"/>
          </a:xfrm>
          <a:prstGeom prst="rect">
            <a:avLst/>
          </a:prstGeom>
          <a:noFill/>
          <a:ln>
            <a:noFill/>
          </a:ln>
        </p:spPr>
      </p:pic>
      <p:sp>
        <p:nvSpPr>
          <p:cNvPr id="1375" name="Google Shape;1375;p47"/>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76" name="Google Shape;1376;p47"/>
          <p:cNvPicPr preferRelativeResize="0"/>
          <p:nvPr/>
        </p:nvPicPr>
        <p:blipFill rotWithShape="1">
          <a:blip r:embed="rId4">
            <a:alphaModFix/>
          </a:blip>
          <a:srcRect b="0" l="0" r="0" t="0"/>
          <a:stretch/>
        </p:blipFill>
        <p:spPr>
          <a:xfrm>
            <a:off x="1647486" y="401593"/>
            <a:ext cx="3904362" cy="6054811"/>
          </a:xfrm>
          <a:prstGeom prst="rect">
            <a:avLst/>
          </a:prstGeom>
          <a:noFill/>
          <a:ln>
            <a:noFill/>
          </a:ln>
        </p:spPr>
      </p:pic>
      <p:cxnSp>
        <p:nvCxnSpPr>
          <p:cNvPr id="1377" name="Google Shape;1377;p47"/>
          <p:cNvCxnSpPr/>
          <p:nvPr/>
        </p:nvCxnSpPr>
        <p:spPr>
          <a:xfrm>
            <a:off x="6170191" y="1419446"/>
            <a:ext cx="0" cy="4019107"/>
          </a:xfrm>
          <a:prstGeom prst="straightConnector1">
            <a:avLst/>
          </a:prstGeom>
          <a:noFill/>
          <a:ln cap="flat" cmpd="sng" w="9525">
            <a:solidFill>
              <a:schemeClr val="accent6"/>
            </a:solidFill>
            <a:prstDash val="solid"/>
            <a:miter lim="800000"/>
            <a:headEnd len="sm" w="sm" type="none"/>
            <a:tailEnd len="sm" w="sm" type="none"/>
          </a:ln>
        </p:spPr>
      </p:cxnSp>
      <p:sp>
        <p:nvSpPr>
          <p:cNvPr id="1378" name="Google Shape;1378;p47"/>
          <p:cNvSpPr txBox="1"/>
          <p:nvPr/>
        </p:nvSpPr>
        <p:spPr>
          <a:xfrm>
            <a:off x="6455305" y="3628764"/>
            <a:ext cx="4178535" cy="5847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600">
                <a:solidFill>
                  <a:schemeClr val="dk2"/>
                </a:solidFill>
                <a:latin typeface="Arial"/>
                <a:ea typeface="Arial"/>
                <a:cs typeface="Arial"/>
                <a:sym typeface="Arial"/>
              </a:rPr>
              <a:t>파일명으로 부터 </a:t>
            </a:r>
            <a:endParaRPr sz="1600">
              <a:solidFill>
                <a:schemeClr val="dk2"/>
              </a:solidFill>
              <a:latin typeface="Arial"/>
              <a:ea typeface="Arial"/>
              <a:cs typeface="Arial"/>
              <a:sym typeface="Arial"/>
            </a:endParaRPr>
          </a:p>
          <a:p>
            <a:pPr indent="0" lvl="0" marL="0" marR="0" rtl="0" algn="just">
              <a:spcBef>
                <a:spcPts val="0"/>
              </a:spcBef>
              <a:spcAft>
                <a:spcPts val="0"/>
              </a:spcAft>
              <a:buNone/>
            </a:pPr>
            <a:r>
              <a:rPr lang="ko-KR" sz="1600">
                <a:solidFill>
                  <a:schemeClr val="dk2"/>
                </a:solidFill>
                <a:latin typeface="Arial"/>
                <a:ea typeface="Arial"/>
                <a:cs typeface="Arial"/>
                <a:sym typeface="Arial"/>
              </a:rPr>
              <a:t>총 60개의 클래스 정의 후 인덱스 부여</a:t>
            </a:r>
            <a:endParaRPr/>
          </a:p>
        </p:txBody>
      </p:sp>
      <p:sp>
        <p:nvSpPr>
          <p:cNvPr id="1379" name="Google Shape;1379;p47"/>
          <p:cNvSpPr txBox="1"/>
          <p:nvPr/>
        </p:nvSpPr>
        <p:spPr>
          <a:xfrm>
            <a:off x="498367" y="245974"/>
            <a:ext cx="30434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181818"/>
                </a:solidFill>
                <a:latin typeface="Do Hyeon"/>
                <a:ea typeface="Do Hyeon"/>
                <a:cs typeface="Do Hyeon"/>
                <a:sym typeface="Do Hyeon"/>
              </a:rPr>
              <a:t>AI</a:t>
            </a:r>
            <a:endParaRPr sz="1800">
              <a:solidFill>
                <a:srgbClr val="181818"/>
              </a:solidFill>
              <a:latin typeface="Do Hyeon"/>
              <a:ea typeface="Do Hyeon"/>
              <a:cs typeface="Do Hyeon"/>
              <a:sym typeface="Do Hyeo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48"/>
          <p:cNvSpPr txBox="1"/>
          <p:nvPr/>
        </p:nvSpPr>
        <p:spPr>
          <a:xfrm>
            <a:off x="489352" y="2285885"/>
            <a:ext cx="78418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7200">
                <a:solidFill>
                  <a:srgbClr val="B3404A"/>
                </a:solidFill>
                <a:latin typeface="Do Hyeon"/>
                <a:ea typeface="Do Hyeon"/>
                <a:cs typeface="Do Hyeon"/>
                <a:sym typeface="Do Hyeon"/>
              </a:rPr>
              <a:t>5</a:t>
            </a:r>
            <a:endParaRPr sz="7200">
              <a:solidFill>
                <a:srgbClr val="B3404A"/>
              </a:solidFill>
              <a:latin typeface="Do Hyeon"/>
              <a:ea typeface="Do Hyeon"/>
              <a:cs typeface="Do Hyeon"/>
              <a:sym typeface="Do Hyeon"/>
            </a:endParaRPr>
          </a:p>
        </p:txBody>
      </p:sp>
      <p:sp>
        <p:nvSpPr>
          <p:cNvPr id="1386" name="Google Shape;1386;p48"/>
          <p:cNvSpPr txBox="1"/>
          <p:nvPr/>
        </p:nvSpPr>
        <p:spPr>
          <a:xfrm>
            <a:off x="533434" y="3549402"/>
            <a:ext cx="168507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B3404A"/>
                </a:solidFill>
                <a:latin typeface="Do Hyeon"/>
                <a:ea typeface="Do Hyeon"/>
                <a:cs typeface="Do Hyeon"/>
                <a:sym typeface="Do Hyeon"/>
              </a:rPr>
              <a:t>기대효과</a:t>
            </a:r>
            <a:endParaRPr/>
          </a:p>
        </p:txBody>
      </p:sp>
      <p:sp>
        <p:nvSpPr>
          <p:cNvPr id="1387" name="Google Shape;1387;p48"/>
          <p:cNvSpPr txBox="1"/>
          <p:nvPr/>
        </p:nvSpPr>
        <p:spPr>
          <a:xfrm>
            <a:off x="9879006" y="6505575"/>
            <a:ext cx="2242922" cy="21544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ko-KR" sz="800">
                <a:solidFill>
                  <a:schemeClr val="accent6"/>
                </a:solidFill>
                <a:latin typeface="Arial"/>
                <a:ea typeface="Arial"/>
                <a:cs typeface="Arial"/>
                <a:sym typeface="Arial"/>
              </a:rPr>
              <a:t>Copyrightⓒ. Saebyeol Yu. All Rights Reserved.</a:t>
            </a:r>
            <a:endParaRPr sz="800">
              <a:solidFill>
                <a:schemeClr val="accent6"/>
              </a:solidFill>
              <a:latin typeface="Arial"/>
              <a:ea typeface="Arial"/>
              <a:cs typeface="Arial"/>
              <a:sym typeface="Arial"/>
            </a:endParaRPr>
          </a:p>
        </p:txBody>
      </p:sp>
      <p:sp>
        <p:nvSpPr>
          <p:cNvPr id="1388" name="Google Shape;1388;p48"/>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389" name="Google Shape;1389;p48"/>
          <p:cNvCxnSpPr/>
          <p:nvPr/>
        </p:nvCxnSpPr>
        <p:spPr>
          <a:xfrm>
            <a:off x="489352" y="3392488"/>
            <a:ext cx="6714637" cy="36512"/>
          </a:xfrm>
          <a:prstGeom prst="straightConnector1">
            <a:avLst/>
          </a:prstGeom>
          <a:noFill/>
          <a:ln cap="flat" cmpd="sng" w="9525">
            <a:solidFill>
              <a:srgbClr val="1097D0"/>
            </a:solidFill>
            <a:prstDash val="solid"/>
            <a:miter lim="800000"/>
            <a:headEnd len="sm" w="sm" type="none"/>
            <a:tailEnd len="sm" w="sm" type="none"/>
          </a:ln>
        </p:spPr>
      </p:cxnSp>
      <p:sp>
        <p:nvSpPr>
          <p:cNvPr id="1390" name="Google Shape;1390;p48"/>
          <p:cNvSpPr/>
          <p:nvPr/>
        </p:nvSpPr>
        <p:spPr>
          <a:xfrm>
            <a:off x="6503515" y="822978"/>
            <a:ext cx="3334365" cy="4594205"/>
          </a:xfrm>
          <a:prstGeom prst="triangle">
            <a:avLst>
              <a:gd fmla="val 50000" name="adj"/>
            </a:avLst>
          </a:prstGeom>
          <a:solidFill>
            <a:srgbClr val="E94100">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91" name="Google Shape;1391;p48"/>
          <p:cNvSpPr/>
          <p:nvPr/>
        </p:nvSpPr>
        <p:spPr>
          <a:xfrm>
            <a:off x="8368283" y="822978"/>
            <a:ext cx="3334365" cy="4594205"/>
          </a:xfrm>
          <a:prstGeom prst="triangle">
            <a:avLst>
              <a:gd fmla="val 50000" name="adj"/>
            </a:avLst>
          </a:prstGeom>
          <a:solidFill>
            <a:schemeClr val="accent4">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49"/>
          <p:cNvSpPr txBox="1"/>
          <p:nvPr/>
        </p:nvSpPr>
        <p:spPr>
          <a:xfrm>
            <a:off x="1580639" y="4724138"/>
            <a:ext cx="163378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181818"/>
                </a:solidFill>
                <a:latin typeface="Do Hyeon"/>
                <a:ea typeface="Do Hyeon"/>
                <a:cs typeface="Do Hyeon"/>
                <a:sym typeface="Do Hyeon"/>
              </a:rPr>
              <a:t>간단한 사용법</a:t>
            </a:r>
            <a:endParaRPr/>
          </a:p>
        </p:txBody>
      </p:sp>
      <p:sp>
        <p:nvSpPr>
          <p:cNvPr id="1398" name="Google Shape;1398;p49"/>
          <p:cNvSpPr txBox="1"/>
          <p:nvPr/>
        </p:nvSpPr>
        <p:spPr>
          <a:xfrm>
            <a:off x="5215487" y="4774385"/>
            <a:ext cx="140294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181818"/>
                </a:solidFill>
                <a:latin typeface="Do Hyeon"/>
                <a:ea typeface="Do Hyeon"/>
                <a:cs typeface="Do Hyeon"/>
                <a:sym typeface="Do Hyeon"/>
              </a:rPr>
              <a:t>상세한 정보</a:t>
            </a:r>
            <a:endParaRPr/>
          </a:p>
        </p:txBody>
      </p:sp>
      <p:sp>
        <p:nvSpPr>
          <p:cNvPr id="1399" name="Google Shape;1399;p49"/>
          <p:cNvSpPr txBox="1"/>
          <p:nvPr/>
        </p:nvSpPr>
        <p:spPr>
          <a:xfrm>
            <a:off x="8944492" y="4798532"/>
            <a:ext cx="163378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181818"/>
                </a:solidFill>
                <a:latin typeface="Do Hyeon"/>
                <a:ea typeface="Do Hyeon"/>
                <a:cs typeface="Do Hyeon"/>
                <a:sym typeface="Do Hyeon"/>
              </a:rPr>
              <a:t>효과적인 관리</a:t>
            </a:r>
            <a:endParaRPr/>
          </a:p>
        </p:txBody>
      </p:sp>
      <p:sp>
        <p:nvSpPr>
          <p:cNvPr id="1400" name="Google Shape;1400;p49"/>
          <p:cNvSpPr txBox="1"/>
          <p:nvPr/>
        </p:nvSpPr>
        <p:spPr>
          <a:xfrm>
            <a:off x="1580640" y="4029891"/>
            <a:ext cx="1633781"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2800">
                <a:solidFill>
                  <a:srgbClr val="181818"/>
                </a:solidFill>
                <a:latin typeface="Do Hyeon"/>
                <a:ea typeface="Do Hyeon"/>
                <a:cs typeface="Do Hyeon"/>
                <a:sym typeface="Do Hyeon"/>
              </a:rPr>
              <a:t>simple</a:t>
            </a:r>
            <a:endParaRPr b="1" sz="2800">
              <a:solidFill>
                <a:srgbClr val="181818"/>
              </a:solidFill>
              <a:latin typeface="Do Hyeon"/>
              <a:ea typeface="Do Hyeon"/>
              <a:cs typeface="Do Hyeon"/>
              <a:sym typeface="Do Hyeon"/>
            </a:endParaRPr>
          </a:p>
        </p:txBody>
      </p:sp>
      <p:sp>
        <p:nvSpPr>
          <p:cNvPr id="1401" name="Google Shape;1401;p49"/>
          <p:cNvSpPr txBox="1"/>
          <p:nvPr/>
        </p:nvSpPr>
        <p:spPr>
          <a:xfrm>
            <a:off x="5215487" y="4033784"/>
            <a:ext cx="141914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2800">
                <a:solidFill>
                  <a:srgbClr val="181818"/>
                </a:solidFill>
                <a:latin typeface="Do Hyeon"/>
                <a:ea typeface="Do Hyeon"/>
                <a:cs typeface="Do Hyeon"/>
                <a:sym typeface="Do Hyeon"/>
              </a:rPr>
              <a:t>detail</a:t>
            </a:r>
            <a:endParaRPr b="1" sz="2800">
              <a:solidFill>
                <a:srgbClr val="181818"/>
              </a:solidFill>
              <a:latin typeface="Do Hyeon"/>
              <a:ea typeface="Do Hyeon"/>
              <a:cs typeface="Do Hyeon"/>
              <a:sym typeface="Do Hyeon"/>
            </a:endParaRPr>
          </a:p>
        </p:txBody>
      </p:sp>
      <p:sp>
        <p:nvSpPr>
          <p:cNvPr id="1402" name="Google Shape;1402;p49"/>
          <p:cNvSpPr txBox="1"/>
          <p:nvPr/>
        </p:nvSpPr>
        <p:spPr>
          <a:xfrm>
            <a:off x="9051810" y="4022988"/>
            <a:ext cx="141914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2800">
                <a:solidFill>
                  <a:srgbClr val="181818"/>
                </a:solidFill>
                <a:latin typeface="Do Hyeon"/>
                <a:ea typeface="Do Hyeon"/>
                <a:cs typeface="Do Hyeon"/>
                <a:sym typeface="Do Hyeon"/>
              </a:rPr>
              <a:t>useful</a:t>
            </a:r>
            <a:endParaRPr b="1" sz="2800">
              <a:solidFill>
                <a:srgbClr val="181818"/>
              </a:solidFill>
              <a:latin typeface="Do Hyeon"/>
              <a:ea typeface="Do Hyeon"/>
              <a:cs typeface="Do Hyeon"/>
              <a:sym typeface="Do Hyeon"/>
            </a:endParaRPr>
          </a:p>
        </p:txBody>
      </p:sp>
      <p:pic>
        <p:nvPicPr>
          <p:cNvPr id="1403" name="Google Shape;1403;p49"/>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1404" name="Google Shape;1404;p49"/>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5" name="Google Shape;1405;p49"/>
          <p:cNvSpPr txBox="1"/>
          <p:nvPr/>
        </p:nvSpPr>
        <p:spPr>
          <a:xfrm>
            <a:off x="1095381" y="5420188"/>
            <a:ext cx="26034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의약품 정보 활용의 기회</a:t>
            </a:r>
            <a:endParaRPr sz="1800">
              <a:solidFill>
                <a:schemeClr val="dk2"/>
              </a:solidFill>
              <a:latin typeface="Arial"/>
              <a:ea typeface="Arial"/>
              <a:cs typeface="Arial"/>
              <a:sym typeface="Arial"/>
            </a:endParaRPr>
          </a:p>
        </p:txBody>
      </p:sp>
      <p:sp>
        <p:nvSpPr>
          <p:cNvPr id="1406" name="Google Shape;1406;p49"/>
          <p:cNvSpPr txBox="1"/>
          <p:nvPr/>
        </p:nvSpPr>
        <p:spPr>
          <a:xfrm>
            <a:off x="4313992" y="5420188"/>
            <a:ext cx="322213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2"/>
                </a:solidFill>
                <a:latin typeface="Arial"/>
                <a:ea typeface="Arial"/>
                <a:cs typeface="Arial"/>
                <a:sym typeface="Arial"/>
              </a:rPr>
              <a:t>오남용 방지</a:t>
            </a:r>
            <a:endParaRPr sz="1800">
              <a:solidFill>
                <a:schemeClr val="dk2"/>
              </a:solidFill>
              <a:latin typeface="Arial"/>
              <a:ea typeface="Arial"/>
              <a:cs typeface="Arial"/>
              <a:sym typeface="Arial"/>
            </a:endParaRPr>
          </a:p>
        </p:txBody>
      </p:sp>
      <p:sp>
        <p:nvSpPr>
          <p:cNvPr id="1407" name="Google Shape;1407;p49"/>
          <p:cNvSpPr txBox="1"/>
          <p:nvPr/>
        </p:nvSpPr>
        <p:spPr>
          <a:xfrm>
            <a:off x="8410721" y="5420188"/>
            <a:ext cx="270132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2"/>
                </a:solidFill>
                <a:latin typeface="Arial"/>
                <a:ea typeface="Arial"/>
                <a:cs typeface="Arial"/>
                <a:sym typeface="Arial"/>
              </a:rPr>
              <a:t>중복 처방 방지</a:t>
            </a:r>
            <a:endParaRPr sz="1800">
              <a:solidFill>
                <a:schemeClr val="dk2"/>
              </a:solidFill>
              <a:latin typeface="Arial"/>
              <a:ea typeface="Arial"/>
              <a:cs typeface="Arial"/>
              <a:sym typeface="Arial"/>
            </a:endParaRPr>
          </a:p>
        </p:txBody>
      </p:sp>
      <p:pic>
        <p:nvPicPr>
          <p:cNvPr id="1408" name="Google Shape;1408;p49"/>
          <p:cNvPicPr preferRelativeResize="0"/>
          <p:nvPr/>
        </p:nvPicPr>
        <p:blipFill rotWithShape="1">
          <a:blip r:embed="rId4">
            <a:alphaModFix/>
          </a:blip>
          <a:srcRect b="0" l="0" r="0" t="0"/>
          <a:stretch/>
        </p:blipFill>
        <p:spPr>
          <a:xfrm>
            <a:off x="8759432" y="1485520"/>
            <a:ext cx="2203086" cy="2835070"/>
          </a:xfrm>
          <a:prstGeom prst="rect">
            <a:avLst/>
          </a:prstGeom>
          <a:noFill/>
          <a:ln>
            <a:noFill/>
          </a:ln>
        </p:spPr>
      </p:pic>
      <p:pic>
        <p:nvPicPr>
          <p:cNvPr id="1409" name="Google Shape;1409;p49"/>
          <p:cNvPicPr preferRelativeResize="0"/>
          <p:nvPr/>
        </p:nvPicPr>
        <p:blipFill rotWithShape="1">
          <a:blip r:embed="rId5">
            <a:alphaModFix/>
          </a:blip>
          <a:srcRect b="0" l="0" r="0" t="0"/>
          <a:stretch/>
        </p:blipFill>
        <p:spPr>
          <a:xfrm>
            <a:off x="1361593" y="1966764"/>
            <a:ext cx="2070977" cy="1977613"/>
          </a:xfrm>
          <a:prstGeom prst="rect">
            <a:avLst/>
          </a:prstGeom>
          <a:noFill/>
          <a:ln>
            <a:noFill/>
          </a:ln>
        </p:spPr>
      </p:pic>
      <p:pic>
        <p:nvPicPr>
          <p:cNvPr id="1410" name="Google Shape;1410;p49"/>
          <p:cNvPicPr preferRelativeResize="0"/>
          <p:nvPr/>
        </p:nvPicPr>
        <p:blipFill rotWithShape="1">
          <a:blip r:embed="rId6">
            <a:alphaModFix/>
          </a:blip>
          <a:srcRect b="0" l="0" r="0" t="0"/>
          <a:stretch/>
        </p:blipFill>
        <p:spPr>
          <a:xfrm>
            <a:off x="5238733" y="1881016"/>
            <a:ext cx="2581994" cy="20440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gtEl>
                                        <p:attrNameLst>
                                          <p:attrName>style.visibility</p:attrName>
                                        </p:attrNameLst>
                                      </p:cBhvr>
                                      <p:to>
                                        <p:strVal val="visible"/>
                                      </p:to>
                                    </p:set>
                                    <p:animEffect filter="fade" transition="in">
                                      <p:cBhvr>
                                        <p:cTn dur="500"/>
                                        <p:tgtEl>
                                          <p:spTgt spid="1398"/>
                                        </p:tgtEl>
                                      </p:cBhvr>
                                    </p:animEffect>
                                  </p:childTnLst>
                                </p:cTn>
                              </p:par>
                              <p:par>
                                <p:cTn fill="hold" nodeType="withEffect" presetClass="entr" presetID="10" presetSubtype="0">
                                  <p:stCondLst>
                                    <p:cond delay="0"/>
                                  </p:stCondLst>
                                  <p:childTnLst>
                                    <p:set>
                                      <p:cBhvr>
                                        <p:cTn dur="1" fill="hold">
                                          <p:stCondLst>
                                            <p:cond delay="0"/>
                                          </p:stCondLst>
                                        </p:cTn>
                                        <p:tgtEl>
                                          <p:spTgt spid="1401"/>
                                        </p:tgtEl>
                                        <p:attrNameLst>
                                          <p:attrName>style.visibility</p:attrName>
                                        </p:attrNameLst>
                                      </p:cBhvr>
                                      <p:to>
                                        <p:strVal val="visible"/>
                                      </p:to>
                                    </p:set>
                                    <p:animEffect filter="fade" transition="in">
                                      <p:cBhvr>
                                        <p:cTn dur="500"/>
                                        <p:tgtEl>
                                          <p:spTgt spid="1401"/>
                                        </p:tgtEl>
                                      </p:cBhvr>
                                    </p:animEffect>
                                  </p:childTnLst>
                                </p:cTn>
                              </p:par>
                              <p:par>
                                <p:cTn fill="hold" nodeType="withEffect" presetClass="entr" presetID="10" presetSubtype="0">
                                  <p:stCondLst>
                                    <p:cond delay="0"/>
                                  </p:stCondLst>
                                  <p:childTnLst>
                                    <p:set>
                                      <p:cBhvr>
                                        <p:cTn dur="1" fill="hold">
                                          <p:stCondLst>
                                            <p:cond delay="0"/>
                                          </p:stCondLst>
                                        </p:cTn>
                                        <p:tgtEl>
                                          <p:spTgt spid="1406"/>
                                        </p:tgtEl>
                                        <p:attrNameLst>
                                          <p:attrName>style.visibility</p:attrName>
                                        </p:attrNameLst>
                                      </p:cBhvr>
                                      <p:to>
                                        <p:strVal val="visible"/>
                                      </p:to>
                                    </p:set>
                                    <p:animEffect filter="fade" transition="in">
                                      <p:cBhvr>
                                        <p:cTn dur="500"/>
                                        <p:tgtEl>
                                          <p:spTgt spid="1406"/>
                                        </p:tgtEl>
                                      </p:cBhvr>
                                    </p:animEffect>
                                  </p:childTnLst>
                                </p:cTn>
                              </p:par>
                              <p:par>
                                <p:cTn fill="hold" nodeType="withEffect" presetClass="entr" presetID="10" presetSubtype="0">
                                  <p:stCondLst>
                                    <p:cond delay="0"/>
                                  </p:stCondLst>
                                  <p:childTnLst>
                                    <p:set>
                                      <p:cBhvr>
                                        <p:cTn dur="1" fill="hold">
                                          <p:stCondLst>
                                            <p:cond delay="0"/>
                                          </p:stCondLst>
                                        </p:cTn>
                                        <p:tgtEl>
                                          <p:spTgt spid="1410"/>
                                        </p:tgtEl>
                                        <p:attrNameLst>
                                          <p:attrName>style.visibility</p:attrName>
                                        </p:attrNameLst>
                                      </p:cBhvr>
                                      <p:to>
                                        <p:strVal val="visible"/>
                                      </p:to>
                                    </p:set>
                                    <p:animEffect filter="fade" transition="in">
                                      <p:cBhvr>
                                        <p:cTn dur="500"/>
                                        <p:tgtEl>
                                          <p:spTgt spid="1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9"/>
                                        </p:tgtEl>
                                        <p:attrNameLst>
                                          <p:attrName>style.visibility</p:attrName>
                                        </p:attrNameLst>
                                      </p:cBhvr>
                                      <p:to>
                                        <p:strVal val="visible"/>
                                      </p:to>
                                    </p:set>
                                    <p:animEffect filter="fade" transition="in">
                                      <p:cBhvr>
                                        <p:cTn dur="500"/>
                                        <p:tgtEl>
                                          <p:spTgt spid="1399"/>
                                        </p:tgtEl>
                                      </p:cBhvr>
                                    </p:animEffect>
                                  </p:childTnLst>
                                </p:cTn>
                              </p:par>
                              <p:par>
                                <p:cTn fill="hold" nodeType="withEffect" presetClass="entr" presetID="10" presetSubtype="0">
                                  <p:stCondLst>
                                    <p:cond delay="0"/>
                                  </p:stCondLst>
                                  <p:childTnLst>
                                    <p:set>
                                      <p:cBhvr>
                                        <p:cTn dur="1" fill="hold">
                                          <p:stCondLst>
                                            <p:cond delay="0"/>
                                          </p:stCondLst>
                                        </p:cTn>
                                        <p:tgtEl>
                                          <p:spTgt spid="1402"/>
                                        </p:tgtEl>
                                        <p:attrNameLst>
                                          <p:attrName>style.visibility</p:attrName>
                                        </p:attrNameLst>
                                      </p:cBhvr>
                                      <p:to>
                                        <p:strVal val="visible"/>
                                      </p:to>
                                    </p:set>
                                    <p:animEffect filter="fade" transition="in">
                                      <p:cBhvr>
                                        <p:cTn dur="500"/>
                                        <p:tgtEl>
                                          <p:spTgt spid="1402"/>
                                        </p:tgtEl>
                                      </p:cBhvr>
                                    </p:animEffect>
                                  </p:childTnLst>
                                </p:cTn>
                              </p:par>
                              <p:par>
                                <p:cTn fill="hold" nodeType="withEffect" presetClass="entr" presetID="10" presetSubtype="0">
                                  <p:stCondLst>
                                    <p:cond delay="0"/>
                                  </p:stCondLst>
                                  <p:childTnLst>
                                    <p:set>
                                      <p:cBhvr>
                                        <p:cTn dur="1" fill="hold">
                                          <p:stCondLst>
                                            <p:cond delay="0"/>
                                          </p:stCondLst>
                                        </p:cTn>
                                        <p:tgtEl>
                                          <p:spTgt spid="1407"/>
                                        </p:tgtEl>
                                        <p:attrNameLst>
                                          <p:attrName>style.visibility</p:attrName>
                                        </p:attrNameLst>
                                      </p:cBhvr>
                                      <p:to>
                                        <p:strVal val="visible"/>
                                      </p:to>
                                    </p:set>
                                    <p:animEffect filter="fade" transition="in">
                                      <p:cBhvr>
                                        <p:cTn dur="500"/>
                                        <p:tgtEl>
                                          <p:spTgt spid="1407"/>
                                        </p:tgtEl>
                                      </p:cBhvr>
                                    </p:animEffect>
                                  </p:childTnLst>
                                </p:cTn>
                              </p:par>
                              <p:par>
                                <p:cTn fill="hold" nodeType="withEffect" presetClass="entr" presetID="10" presetSubtype="0">
                                  <p:stCondLst>
                                    <p:cond delay="0"/>
                                  </p:stCondLst>
                                  <p:childTnLst>
                                    <p:set>
                                      <p:cBhvr>
                                        <p:cTn dur="1" fill="hold">
                                          <p:stCondLst>
                                            <p:cond delay="0"/>
                                          </p:stCondLst>
                                        </p:cTn>
                                        <p:tgtEl>
                                          <p:spTgt spid="1408"/>
                                        </p:tgtEl>
                                        <p:attrNameLst>
                                          <p:attrName>style.visibility</p:attrName>
                                        </p:attrNameLst>
                                      </p:cBhvr>
                                      <p:to>
                                        <p:strVal val="visible"/>
                                      </p:to>
                                    </p:set>
                                    <p:animEffect filter="fade" transition="in">
                                      <p:cBhvr>
                                        <p:cTn dur="500"/>
                                        <p:tgtEl>
                                          <p:spTgt spid="1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5"/>
          <p:cNvSpPr/>
          <p:nvPr/>
        </p:nvSpPr>
        <p:spPr>
          <a:xfrm>
            <a:off x="803781" y="1894953"/>
            <a:ext cx="2005060" cy="2012098"/>
          </a:xfrm>
          <a:prstGeom prst="ellipse">
            <a:avLst/>
          </a:prstGeom>
          <a:blipFill rotWithShape="1">
            <a:blip r:embed="rId3">
              <a:alphaModFix/>
            </a:blip>
            <a:stretch>
              <a:fillRect b="0" l="0" r="0" t="0"/>
            </a:stretch>
          </a:blipFill>
          <a:ln cap="flat" cmpd="sng" w="12700">
            <a:solidFill>
              <a:srgbClr val="1097D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00">
              <a:solidFill>
                <a:srgbClr val="7F7F7F"/>
              </a:solidFill>
              <a:latin typeface="Arial"/>
              <a:ea typeface="Arial"/>
              <a:cs typeface="Arial"/>
              <a:sym typeface="Arial"/>
            </a:endParaRPr>
          </a:p>
        </p:txBody>
      </p:sp>
      <p:sp>
        <p:nvSpPr>
          <p:cNvPr id="149" name="Google Shape;149;p5"/>
          <p:cNvSpPr/>
          <p:nvPr/>
        </p:nvSpPr>
        <p:spPr>
          <a:xfrm>
            <a:off x="2926890" y="1894953"/>
            <a:ext cx="2005060" cy="2012098"/>
          </a:xfrm>
          <a:prstGeom prst="ellipse">
            <a:avLst/>
          </a:prstGeom>
          <a:blipFill rotWithShape="1">
            <a:blip r:embed="rId4">
              <a:alphaModFix/>
            </a:blip>
            <a:stretch>
              <a:fillRect b="0" l="0" r="0" t="0"/>
            </a:stretch>
          </a:blipFill>
          <a:ln cap="flat" cmpd="sng" w="12700">
            <a:solidFill>
              <a:srgbClr val="1097D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F7F7F"/>
              </a:solidFill>
              <a:latin typeface="Do Hyeon"/>
              <a:ea typeface="Do Hyeon"/>
              <a:cs typeface="Do Hyeon"/>
              <a:sym typeface="Do Hyeon"/>
            </a:endParaRPr>
          </a:p>
        </p:txBody>
      </p:sp>
      <p:sp>
        <p:nvSpPr>
          <p:cNvPr id="150" name="Google Shape;150;p5"/>
          <p:cNvSpPr/>
          <p:nvPr/>
        </p:nvSpPr>
        <p:spPr>
          <a:xfrm>
            <a:off x="5085248" y="1894953"/>
            <a:ext cx="2005060" cy="2012098"/>
          </a:xfrm>
          <a:prstGeom prst="ellipse">
            <a:avLst/>
          </a:prstGeom>
          <a:blipFill rotWithShape="1">
            <a:blip r:embed="rId5">
              <a:alphaModFix/>
            </a:blip>
            <a:stretch>
              <a:fillRect b="0" l="0" r="0" t="0"/>
            </a:stretch>
          </a:blipFill>
          <a:ln cap="flat" cmpd="sng" w="12700">
            <a:solidFill>
              <a:srgbClr val="1097D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F7F7F"/>
              </a:solidFill>
              <a:latin typeface="Do Hyeon"/>
              <a:ea typeface="Do Hyeon"/>
              <a:cs typeface="Do Hyeon"/>
              <a:sym typeface="Do Hyeon"/>
            </a:endParaRPr>
          </a:p>
        </p:txBody>
      </p:sp>
      <p:cxnSp>
        <p:nvCxnSpPr>
          <p:cNvPr id="151" name="Google Shape;151;p5"/>
          <p:cNvCxnSpPr/>
          <p:nvPr/>
        </p:nvCxnSpPr>
        <p:spPr>
          <a:xfrm>
            <a:off x="1767097" y="3908827"/>
            <a:ext cx="0" cy="500025"/>
          </a:xfrm>
          <a:prstGeom prst="straightConnector1">
            <a:avLst/>
          </a:prstGeom>
          <a:noFill/>
          <a:ln cap="flat" cmpd="sng" w="9525">
            <a:solidFill>
              <a:srgbClr val="1097D0"/>
            </a:solidFill>
            <a:prstDash val="dot"/>
            <a:miter lim="800000"/>
            <a:headEnd len="sm" w="sm" type="none"/>
            <a:tailEnd len="med" w="med" type="triangle"/>
          </a:ln>
        </p:spPr>
      </p:cxnSp>
      <p:sp>
        <p:nvSpPr>
          <p:cNvPr id="152" name="Google Shape;152;p5"/>
          <p:cNvSpPr txBox="1"/>
          <p:nvPr/>
        </p:nvSpPr>
        <p:spPr>
          <a:xfrm>
            <a:off x="1050394" y="4592914"/>
            <a:ext cx="1433406" cy="116955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ko-KR" sz="1600">
                <a:solidFill>
                  <a:srgbClr val="B3404A"/>
                </a:solidFill>
                <a:latin typeface="Do Hyeon"/>
                <a:ea typeface="Do Hyeon"/>
                <a:cs typeface="Do Hyeon"/>
                <a:sym typeface="Do Hyeon"/>
              </a:rPr>
              <a:t>팀장</a:t>
            </a:r>
            <a:endParaRPr sz="1600">
              <a:solidFill>
                <a:srgbClr val="B3404A"/>
              </a:solidFill>
              <a:latin typeface="Do Hyeon"/>
              <a:ea typeface="Do Hyeon"/>
              <a:cs typeface="Do Hyeon"/>
              <a:sym typeface="Do Hyeon"/>
            </a:endParaRPr>
          </a:p>
          <a:p>
            <a:pPr indent="0" lvl="0" marL="0" marR="0" rtl="0" algn="ctr">
              <a:lnSpc>
                <a:spcPct val="150000"/>
              </a:lnSpc>
              <a:spcBef>
                <a:spcPts val="0"/>
              </a:spcBef>
              <a:spcAft>
                <a:spcPts val="0"/>
              </a:spcAft>
              <a:buNone/>
            </a:pPr>
            <a:r>
              <a:rPr lang="ko-KR" sz="1600">
                <a:solidFill>
                  <a:srgbClr val="B3404A"/>
                </a:solidFill>
                <a:latin typeface="Do Hyeon"/>
                <a:ea typeface="Do Hyeon"/>
                <a:cs typeface="Do Hyeon"/>
                <a:sym typeface="Do Hyeon"/>
              </a:rPr>
              <a:t>AI 모델 개발</a:t>
            </a:r>
            <a:endParaRPr sz="1600">
              <a:solidFill>
                <a:srgbClr val="B3404A"/>
              </a:solidFill>
              <a:latin typeface="Do Hyeon"/>
              <a:ea typeface="Do Hyeon"/>
              <a:cs typeface="Do Hyeon"/>
              <a:sym typeface="Do Hyeon"/>
            </a:endParaRPr>
          </a:p>
          <a:p>
            <a:pPr indent="0" lvl="0" marL="0" marR="0" rtl="0" algn="ctr">
              <a:lnSpc>
                <a:spcPct val="150000"/>
              </a:lnSpc>
              <a:spcBef>
                <a:spcPts val="0"/>
              </a:spcBef>
              <a:spcAft>
                <a:spcPts val="0"/>
              </a:spcAft>
              <a:buNone/>
            </a:pPr>
            <a:r>
              <a:rPr lang="ko-KR" sz="1600">
                <a:solidFill>
                  <a:srgbClr val="B3404A"/>
                </a:solidFill>
                <a:latin typeface="Do Hyeon"/>
                <a:ea typeface="Do Hyeon"/>
                <a:cs typeface="Do Hyeon"/>
                <a:sym typeface="Do Hyeon"/>
              </a:rPr>
              <a:t>데이터 라벨링</a:t>
            </a:r>
            <a:endParaRPr sz="1600">
              <a:solidFill>
                <a:srgbClr val="B3404A"/>
              </a:solidFill>
              <a:latin typeface="Do Hyeon"/>
              <a:ea typeface="Do Hyeon"/>
              <a:cs typeface="Do Hyeon"/>
              <a:sym typeface="Do Hyeon"/>
            </a:endParaRPr>
          </a:p>
        </p:txBody>
      </p:sp>
      <p:sp>
        <p:nvSpPr>
          <p:cNvPr id="153" name="Google Shape;153;p5"/>
          <p:cNvSpPr txBox="1"/>
          <p:nvPr/>
        </p:nvSpPr>
        <p:spPr>
          <a:xfrm>
            <a:off x="3212719" y="4592912"/>
            <a:ext cx="1433406" cy="800219"/>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ko-KR" sz="1600">
                <a:solidFill>
                  <a:srgbClr val="B3404A"/>
                </a:solidFill>
                <a:latin typeface="Do Hyeon"/>
                <a:ea typeface="Do Hyeon"/>
                <a:cs typeface="Do Hyeon"/>
                <a:sym typeface="Do Hyeon"/>
              </a:rPr>
              <a:t>AI 모델 개발</a:t>
            </a:r>
            <a:endParaRPr sz="1600">
              <a:solidFill>
                <a:srgbClr val="B3404A"/>
              </a:solidFill>
              <a:latin typeface="Do Hyeon"/>
              <a:ea typeface="Do Hyeon"/>
              <a:cs typeface="Do Hyeon"/>
              <a:sym typeface="Do Hyeon"/>
            </a:endParaRPr>
          </a:p>
          <a:p>
            <a:pPr indent="0" lvl="0" marL="0" marR="0" rtl="0" algn="ctr">
              <a:lnSpc>
                <a:spcPct val="150000"/>
              </a:lnSpc>
              <a:spcBef>
                <a:spcPts val="0"/>
              </a:spcBef>
              <a:spcAft>
                <a:spcPts val="0"/>
              </a:spcAft>
              <a:buNone/>
            </a:pPr>
            <a:r>
              <a:rPr lang="ko-KR" sz="1600">
                <a:solidFill>
                  <a:srgbClr val="B3404A"/>
                </a:solidFill>
                <a:latin typeface="Do Hyeon"/>
                <a:ea typeface="Do Hyeon"/>
                <a:cs typeface="Do Hyeon"/>
                <a:sym typeface="Do Hyeon"/>
              </a:rPr>
              <a:t>데이터 라벨링</a:t>
            </a:r>
            <a:endParaRPr sz="1600">
              <a:solidFill>
                <a:srgbClr val="B3404A"/>
              </a:solidFill>
              <a:latin typeface="Do Hyeon"/>
              <a:ea typeface="Do Hyeon"/>
              <a:cs typeface="Do Hyeon"/>
              <a:sym typeface="Do Hyeon"/>
            </a:endParaRPr>
          </a:p>
        </p:txBody>
      </p:sp>
      <p:sp>
        <p:nvSpPr>
          <p:cNvPr id="154" name="Google Shape;154;p5"/>
          <p:cNvSpPr txBox="1"/>
          <p:nvPr/>
        </p:nvSpPr>
        <p:spPr>
          <a:xfrm>
            <a:off x="5164402" y="4592914"/>
            <a:ext cx="1827744" cy="116955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ko-KR" sz="1600">
                <a:solidFill>
                  <a:srgbClr val="B3404A"/>
                </a:solidFill>
                <a:latin typeface="Do Hyeon"/>
                <a:ea typeface="Do Hyeon"/>
                <a:cs typeface="Do Hyeon"/>
                <a:sym typeface="Do Hyeon"/>
              </a:rPr>
              <a:t>데이터베이스 구축</a:t>
            </a:r>
            <a:endParaRPr sz="1600">
              <a:solidFill>
                <a:srgbClr val="B3404A"/>
              </a:solidFill>
              <a:latin typeface="Do Hyeon"/>
              <a:ea typeface="Do Hyeon"/>
              <a:cs typeface="Do Hyeon"/>
              <a:sym typeface="Do Hyeon"/>
            </a:endParaRPr>
          </a:p>
          <a:p>
            <a:pPr indent="0" lvl="0" marL="0" marR="0" rtl="0" algn="ctr">
              <a:lnSpc>
                <a:spcPct val="150000"/>
              </a:lnSpc>
              <a:spcBef>
                <a:spcPts val="0"/>
              </a:spcBef>
              <a:spcAft>
                <a:spcPts val="0"/>
              </a:spcAft>
              <a:buNone/>
            </a:pPr>
            <a:r>
              <a:rPr lang="ko-KR" sz="1600">
                <a:solidFill>
                  <a:srgbClr val="B3404A"/>
                </a:solidFill>
                <a:latin typeface="Do Hyeon"/>
                <a:ea typeface="Do Hyeon"/>
                <a:cs typeface="Do Hyeon"/>
                <a:sym typeface="Do Hyeon"/>
              </a:rPr>
              <a:t>서버 개발</a:t>
            </a:r>
            <a:endParaRPr sz="1600">
              <a:solidFill>
                <a:srgbClr val="B3404A"/>
              </a:solidFill>
              <a:latin typeface="Do Hyeon"/>
              <a:ea typeface="Do Hyeon"/>
              <a:cs typeface="Do Hyeon"/>
              <a:sym typeface="Do Hyeon"/>
            </a:endParaRPr>
          </a:p>
          <a:p>
            <a:pPr indent="0" lvl="0" marL="0" marR="0" rtl="0" algn="ctr">
              <a:lnSpc>
                <a:spcPct val="150000"/>
              </a:lnSpc>
              <a:spcBef>
                <a:spcPts val="0"/>
              </a:spcBef>
              <a:spcAft>
                <a:spcPts val="0"/>
              </a:spcAft>
              <a:buNone/>
            </a:pPr>
            <a:r>
              <a:rPr lang="ko-KR" sz="1600">
                <a:solidFill>
                  <a:srgbClr val="B3404A"/>
                </a:solidFill>
                <a:latin typeface="Do Hyeon"/>
                <a:ea typeface="Do Hyeon"/>
                <a:cs typeface="Do Hyeon"/>
                <a:sym typeface="Do Hyeon"/>
              </a:rPr>
              <a:t>Git 관리</a:t>
            </a:r>
            <a:endParaRPr sz="1600">
              <a:solidFill>
                <a:srgbClr val="B3404A"/>
              </a:solidFill>
              <a:latin typeface="Do Hyeon"/>
              <a:ea typeface="Do Hyeon"/>
              <a:cs typeface="Do Hyeon"/>
              <a:sym typeface="Do Hyeon"/>
            </a:endParaRPr>
          </a:p>
        </p:txBody>
      </p:sp>
      <p:sp>
        <p:nvSpPr>
          <p:cNvPr id="155" name="Google Shape;155;p5"/>
          <p:cNvSpPr/>
          <p:nvPr/>
        </p:nvSpPr>
        <p:spPr>
          <a:xfrm>
            <a:off x="1358819" y="1582720"/>
            <a:ext cx="895350" cy="319965"/>
          </a:xfrm>
          <a:prstGeom prst="roundRect">
            <a:avLst>
              <a:gd fmla="val 16667" name="adj"/>
            </a:avLst>
          </a:prstGeom>
          <a:solidFill>
            <a:srgbClr val="B3404A"/>
          </a:solidFill>
          <a:ln cap="flat" cmpd="sng" w="9525">
            <a:solidFill>
              <a:srgbClr val="DEBB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lt1"/>
                </a:solidFill>
                <a:latin typeface="Do Hyeon"/>
                <a:ea typeface="Do Hyeon"/>
                <a:cs typeface="Do Hyeon"/>
                <a:sym typeface="Do Hyeon"/>
              </a:rPr>
              <a:t>김윤정</a:t>
            </a:r>
            <a:endParaRPr/>
          </a:p>
        </p:txBody>
      </p:sp>
      <p:sp>
        <p:nvSpPr>
          <p:cNvPr id="156" name="Google Shape;156;p5"/>
          <p:cNvSpPr/>
          <p:nvPr/>
        </p:nvSpPr>
        <p:spPr>
          <a:xfrm>
            <a:off x="3481745" y="1582719"/>
            <a:ext cx="895350" cy="319965"/>
          </a:xfrm>
          <a:prstGeom prst="roundRect">
            <a:avLst>
              <a:gd fmla="val 16667" name="adj"/>
            </a:avLst>
          </a:prstGeom>
          <a:solidFill>
            <a:srgbClr val="B3404A"/>
          </a:solidFill>
          <a:ln cap="flat" cmpd="sng" w="9525">
            <a:solidFill>
              <a:srgbClr val="DEBB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lt1"/>
                </a:solidFill>
                <a:latin typeface="Do Hyeon"/>
                <a:ea typeface="Do Hyeon"/>
                <a:cs typeface="Do Hyeon"/>
                <a:sym typeface="Do Hyeon"/>
              </a:rPr>
              <a:t>김규리</a:t>
            </a:r>
            <a:endParaRPr/>
          </a:p>
        </p:txBody>
      </p:sp>
      <p:sp>
        <p:nvSpPr>
          <p:cNvPr id="157" name="Google Shape;157;p5"/>
          <p:cNvSpPr/>
          <p:nvPr/>
        </p:nvSpPr>
        <p:spPr>
          <a:xfrm>
            <a:off x="5648325" y="1582719"/>
            <a:ext cx="895350" cy="319965"/>
          </a:xfrm>
          <a:prstGeom prst="roundRect">
            <a:avLst>
              <a:gd fmla="val 16667" name="adj"/>
            </a:avLst>
          </a:prstGeom>
          <a:solidFill>
            <a:srgbClr val="B3404A"/>
          </a:solidFill>
          <a:ln cap="flat" cmpd="sng" w="9525">
            <a:solidFill>
              <a:srgbClr val="DEBB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lt1"/>
                </a:solidFill>
                <a:latin typeface="Do Hyeon"/>
                <a:ea typeface="Do Hyeon"/>
                <a:cs typeface="Do Hyeon"/>
                <a:sym typeface="Do Hyeon"/>
              </a:rPr>
              <a:t>송준호</a:t>
            </a:r>
            <a:endParaRPr/>
          </a:p>
        </p:txBody>
      </p:sp>
      <p:cxnSp>
        <p:nvCxnSpPr>
          <p:cNvPr id="158" name="Google Shape;158;p5"/>
          <p:cNvCxnSpPr/>
          <p:nvPr/>
        </p:nvCxnSpPr>
        <p:spPr>
          <a:xfrm>
            <a:off x="3929420" y="3908827"/>
            <a:ext cx="0" cy="500025"/>
          </a:xfrm>
          <a:prstGeom prst="straightConnector1">
            <a:avLst/>
          </a:prstGeom>
          <a:noFill/>
          <a:ln cap="flat" cmpd="sng" w="9525">
            <a:solidFill>
              <a:srgbClr val="1097D0"/>
            </a:solidFill>
            <a:prstDash val="dot"/>
            <a:miter lim="800000"/>
            <a:headEnd len="sm" w="sm" type="none"/>
            <a:tailEnd len="med" w="med" type="triangle"/>
          </a:ln>
        </p:spPr>
      </p:cxnSp>
      <p:cxnSp>
        <p:nvCxnSpPr>
          <p:cNvPr id="159" name="Google Shape;159;p5"/>
          <p:cNvCxnSpPr/>
          <p:nvPr/>
        </p:nvCxnSpPr>
        <p:spPr>
          <a:xfrm>
            <a:off x="6072826" y="3908827"/>
            <a:ext cx="0" cy="500025"/>
          </a:xfrm>
          <a:prstGeom prst="straightConnector1">
            <a:avLst/>
          </a:prstGeom>
          <a:noFill/>
          <a:ln cap="flat" cmpd="sng" w="9525">
            <a:solidFill>
              <a:srgbClr val="1097D0"/>
            </a:solidFill>
            <a:prstDash val="dot"/>
            <a:miter lim="800000"/>
            <a:headEnd len="sm" w="sm" type="none"/>
            <a:tailEnd len="med" w="med" type="triangle"/>
          </a:ln>
        </p:spPr>
      </p:cxnSp>
      <p:sp>
        <p:nvSpPr>
          <p:cNvPr id="160" name="Google Shape;160;p5"/>
          <p:cNvSpPr/>
          <p:nvPr/>
        </p:nvSpPr>
        <p:spPr>
          <a:xfrm>
            <a:off x="7237323" y="1894953"/>
            <a:ext cx="2005060" cy="2012098"/>
          </a:xfrm>
          <a:prstGeom prst="ellipse">
            <a:avLst/>
          </a:prstGeom>
          <a:blipFill rotWithShape="1">
            <a:blip r:embed="rId6">
              <a:alphaModFix/>
            </a:blip>
            <a:stretch>
              <a:fillRect b="0" l="0" r="0" t="0"/>
            </a:stretch>
          </a:blipFill>
          <a:ln cap="flat" cmpd="sng" w="12700">
            <a:solidFill>
              <a:srgbClr val="1097D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F7F7F"/>
              </a:solidFill>
              <a:latin typeface="Do Hyeon"/>
              <a:ea typeface="Do Hyeon"/>
              <a:cs typeface="Do Hyeon"/>
              <a:sym typeface="Do Hyeon"/>
            </a:endParaRPr>
          </a:p>
        </p:txBody>
      </p:sp>
      <p:sp>
        <p:nvSpPr>
          <p:cNvPr id="161" name="Google Shape;161;p5"/>
          <p:cNvSpPr/>
          <p:nvPr/>
        </p:nvSpPr>
        <p:spPr>
          <a:xfrm>
            <a:off x="9395681" y="1894953"/>
            <a:ext cx="2005060" cy="2012098"/>
          </a:xfrm>
          <a:prstGeom prst="ellipse">
            <a:avLst/>
          </a:prstGeom>
          <a:blipFill rotWithShape="1">
            <a:blip r:embed="rId7">
              <a:alphaModFix/>
            </a:blip>
            <a:stretch>
              <a:fillRect b="0" l="0" r="0" t="0"/>
            </a:stretch>
          </a:blipFill>
          <a:ln cap="flat" cmpd="sng" w="12700">
            <a:solidFill>
              <a:srgbClr val="1097D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7F7F7F"/>
              </a:solidFill>
              <a:latin typeface="Do Hyeon"/>
              <a:ea typeface="Do Hyeon"/>
              <a:cs typeface="Do Hyeon"/>
              <a:sym typeface="Do Hyeon"/>
            </a:endParaRPr>
          </a:p>
        </p:txBody>
      </p:sp>
      <p:sp>
        <p:nvSpPr>
          <p:cNvPr id="162" name="Google Shape;162;p5"/>
          <p:cNvSpPr txBox="1"/>
          <p:nvPr/>
        </p:nvSpPr>
        <p:spPr>
          <a:xfrm>
            <a:off x="7427067" y="4592913"/>
            <a:ext cx="1630576" cy="800219"/>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ko-KR" sz="1600">
                <a:solidFill>
                  <a:srgbClr val="B3404A"/>
                </a:solidFill>
                <a:latin typeface="Do Hyeon"/>
                <a:ea typeface="Do Hyeon"/>
                <a:cs typeface="Do Hyeon"/>
                <a:sym typeface="Do Hyeon"/>
              </a:rPr>
              <a:t>클라이언트 개발</a:t>
            </a:r>
            <a:endParaRPr sz="1600">
              <a:solidFill>
                <a:srgbClr val="B3404A"/>
              </a:solidFill>
              <a:latin typeface="Do Hyeon"/>
              <a:ea typeface="Do Hyeon"/>
              <a:cs typeface="Do Hyeon"/>
              <a:sym typeface="Do Hyeon"/>
            </a:endParaRPr>
          </a:p>
          <a:p>
            <a:pPr indent="0" lvl="0" marL="0" marR="0" rtl="0" algn="ctr">
              <a:lnSpc>
                <a:spcPct val="150000"/>
              </a:lnSpc>
              <a:spcBef>
                <a:spcPts val="0"/>
              </a:spcBef>
              <a:spcAft>
                <a:spcPts val="0"/>
              </a:spcAft>
              <a:buNone/>
            </a:pPr>
            <a:r>
              <a:t/>
            </a:r>
            <a:endParaRPr sz="1600">
              <a:solidFill>
                <a:srgbClr val="B3404A"/>
              </a:solidFill>
              <a:latin typeface="Do Hyeon"/>
              <a:ea typeface="Do Hyeon"/>
              <a:cs typeface="Do Hyeon"/>
              <a:sym typeface="Do Hyeon"/>
            </a:endParaRPr>
          </a:p>
        </p:txBody>
      </p:sp>
      <p:sp>
        <p:nvSpPr>
          <p:cNvPr id="163" name="Google Shape;163;p5"/>
          <p:cNvSpPr txBox="1"/>
          <p:nvPr/>
        </p:nvSpPr>
        <p:spPr>
          <a:xfrm>
            <a:off x="9201617" y="4592913"/>
            <a:ext cx="2409634" cy="800219"/>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ko-KR" sz="1600">
                <a:solidFill>
                  <a:srgbClr val="B3404A"/>
                </a:solidFill>
                <a:latin typeface="Do Hyeon"/>
                <a:ea typeface="Do Hyeon"/>
                <a:cs typeface="Do Hyeon"/>
                <a:sym typeface="Do Hyeon"/>
              </a:rPr>
              <a:t>UI/UX 디자인 및 앱 기획</a:t>
            </a:r>
            <a:endParaRPr sz="1600">
              <a:solidFill>
                <a:srgbClr val="B3404A"/>
              </a:solidFill>
              <a:latin typeface="Do Hyeon"/>
              <a:ea typeface="Do Hyeon"/>
              <a:cs typeface="Do Hyeon"/>
              <a:sym typeface="Do Hyeon"/>
            </a:endParaRPr>
          </a:p>
          <a:p>
            <a:pPr indent="0" lvl="0" marL="0" marR="0" rtl="0" algn="ctr">
              <a:lnSpc>
                <a:spcPct val="150000"/>
              </a:lnSpc>
              <a:spcBef>
                <a:spcPts val="0"/>
              </a:spcBef>
              <a:spcAft>
                <a:spcPts val="0"/>
              </a:spcAft>
              <a:buNone/>
            </a:pPr>
            <a:r>
              <a:rPr lang="ko-KR" sz="1600">
                <a:solidFill>
                  <a:srgbClr val="B3404A"/>
                </a:solidFill>
                <a:latin typeface="Do Hyeon"/>
                <a:ea typeface="Do Hyeon"/>
                <a:cs typeface="Do Hyeon"/>
                <a:sym typeface="Do Hyeon"/>
              </a:rPr>
              <a:t>클라이언트 개발</a:t>
            </a:r>
            <a:endParaRPr sz="1600">
              <a:solidFill>
                <a:srgbClr val="B3404A"/>
              </a:solidFill>
              <a:latin typeface="Do Hyeon"/>
              <a:ea typeface="Do Hyeon"/>
              <a:cs typeface="Do Hyeon"/>
              <a:sym typeface="Do Hyeon"/>
            </a:endParaRPr>
          </a:p>
        </p:txBody>
      </p:sp>
      <p:sp>
        <p:nvSpPr>
          <p:cNvPr id="164" name="Google Shape;164;p5"/>
          <p:cNvSpPr/>
          <p:nvPr/>
        </p:nvSpPr>
        <p:spPr>
          <a:xfrm>
            <a:off x="7792178" y="1582719"/>
            <a:ext cx="895350" cy="319965"/>
          </a:xfrm>
          <a:prstGeom prst="roundRect">
            <a:avLst>
              <a:gd fmla="val 16667" name="adj"/>
            </a:avLst>
          </a:prstGeom>
          <a:solidFill>
            <a:srgbClr val="B3404A"/>
          </a:solidFill>
          <a:ln cap="flat" cmpd="sng" w="9525">
            <a:solidFill>
              <a:srgbClr val="DEBB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lt1"/>
                </a:solidFill>
                <a:latin typeface="Do Hyeon"/>
                <a:ea typeface="Do Hyeon"/>
                <a:cs typeface="Do Hyeon"/>
                <a:sym typeface="Do Hyeon"/>
              </a:rPr>
              <a:t>김민주</a:t>
            </a:r>
            <a:endParaRPr/>
          </a:p>
        </p:txBody>
      </p:sp>
      <p:sp>
        <p:nvSpPr>
          <p:cNvPr id="165" name="Google Shape;165;p5"/>
          <p:cNvSpPr/>
          <p:nvPr/>
        </p:nvSpPr>
        <p:spPr>
          <a:xfrm>
            <a:off x="9958758" y="1582719"/>
            <a:ext cx="895350" cy="319965"/>
          </a:xfrm>
          <a:prstGeom prst="roundRect">
            <a:avLst>
              <a:gd fmla="val 16667" name="adj"/>
            </a:avLst>
          </a:prstGeom>
          <a:solidFill>
            <a:srgbClr val="B3404A"/>
          </a:solidFill>
          <a:ln cap="flat" cmpd="sng" w="9525">
            <a:solidFill>
              <a:srgbClr val="DEBB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lt1"/>
                </a:solidFill>
                <a:latin typeface="Do Hyeon"/>
                <a:ea typeface="Do Hyeon"/>
                <a:cs typeface="Do Hyeon"/>
                <a:sym typeface="Do Hyeon"/>
              </a:rPr>
              <a:t>고지원</a:t>
            </a:r>
            <a:endParaRPr/>
          </a:p>
        </p:txBody>
      </p:sp>
      <p:cxnSp>
        <p:nvCxnSpPr>
          <p:cNvPr id="166" name="Google Shape;166;p5"/>
          <p:cNvCxnSpPr/>
          <p:nvPr/>
        </p:nvCxnSpPr>
        <p:spPr>
          <a:xfrm>
            <a:off x="8239853" y="3908827"/>
            <a:ext cx="0" cy="500025"/>
          </a:xfrm>
          <a:prstGeom prst="straightConnector1">
            <a:avLst/>
          </a:prstGeom>
          <a:noFill/>
          <a:ln cap="flat" cmpd="sng" w="9525">
            <a:solidFill>
              <a:srgbClr val="1097D0"/>
            </a:solidFill>
            <a:prstDash val="dot"/>
            <a:miter lim="800000"/>
            <a:headEnd len="sm" w="sm" type="none"/>
            <a:tailEnd len="med" w="med" type="triangle"/>
          </a:ln>
        </p:spPr>
      </p:cxnSp>
      <p:cxnSp>
        <p:nvCxnSpPr>
          <p:cNvPr id="167" name="Google Shape;167;p5"/>
          <p:cNvCxnSpPr/>
          <p:nvPr/>
        </p:nvCxnSpPr>
        <p:spPr>
          <a:xfrm>
            <a:off x="10383259" y="3908827"/>
            <a:ext cx="0" cy="500025"/>
          </a:xfrm>
          <a:prstGeom prst="straightConnector1">
            <a:avLst/>
          </a:prstGeom>
          <a:noFill/>
          <a:ln cap="flat" cmpd="sng" w="9525">
            <a:solidFill>
              <a:srgbClr val="1097D0"/>
            </a:solidFill>
            <a:prstDash val="dot"/>
            <a:miter lim="800000"/>
            <a:headEnd len="sm" w="sm" type="none"/>
            <a:tailEnd len="med" w="med" type="triangle"/>
          </a:ln>
        </p:spPr>
      </p:cxnSp>
      <p:pic>
        <p:nvPicPr>
          <p:cNvPr id="168" name="Google Shape;168;p5"/>
          <p:cNvPicPr preferRelativeResize="0"/>
          <p:nvPr/>
        </p:nvPicPr>
        <p:blipFill rotWithShape="1">
          <a:blip r:embed="rId8">
            <a:alphaModFix/>
          </a:blip>
          <a:srcRect b="0" l="0" r="0" t="0"/>
          <a:stretch/>
        </p:blipFill>
        <p:spPr>
          <a:xfrm>
            <a:off x="11351305" y="136980"/>
            <a:ext cx="653851" cy="653851"/>
          </a:xfrm>
          <a:prstGeom prst="rect">
            <a:avLst/>
          </a:prstGeom>
          <a:noFill/>
          <a:ln>
            <a:noFill/>
          </a:ln>
        </p:spPr>
      </p:pic>
      <p:sp>
        <p:nvSpPr>
          <p:cNvPr id="169" name="Google Shape;169;p5"/>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pic>
        <p:nvPicPr>
          <p:cNvPr id="1416" name="Google Shape;1416;p50"/>
          <p:cNvPicPr preferRelativeResize="0"/>
          <p:nvPr/>
        </p:nvPicPr>
        <p:blipFill rotWithShape="1">
          <a:blip r:embed="rId3">
            <a:alphaModFix/>
          </a:blip>
          <a:srcRect b="0" l="0" r="0" t="0"/>
          <a:stretch/>
        </p:blipFill>
        <p:spPr>
          <a:xfrm>
            <a:off x="11351305" y="149337"/>
            <a:ext cx="653851" cy="653851"/>
          </a:xfrm>
          <a:prstGeom prst="rect">
            <a:avLst/>
          </a:prstGeom>
          <a:noFill/>
          <a:ln>
            <a:noFill/>
          </a:ln>
        </p:spPr>
      </p:pic>
      <p:sp>
        <p:nvSpPr>
          <p:cNvPr id="1417" name="Google Shape;1417;p50"/>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18" name="Google Shape;1418;p50"/>
          <p:cNvSpPr txBox="1"/>
          <p:nvPr/>
        </p:nvSpPr>
        <p:spPr>
          <a:xfrm>
            <a:off x="379394" y="203501"/>
            <a:ext cx="304348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추가 : 멘토링 진행 상황</a:t>
            </a:r>
            <a:endParaRPr sz="1800">
              <a:solidFill>
                <a:srgbClr val="181818"/>
              </a:solidFill>
              <a:latin typeface="Do Hyeon"/>
              <a:ea typeface="Do Hyeon"/>
              <a:cs typeface="Do Hyeon"/>
              <a:sym typeface="Do Hyeon"/>
            </a:endParaRPr>
          </a:p>
        </p:txBody>
      </p:sp>
      <p:pic>
        <p:nvPicPr>
          <p:cNvPr id="1419" name="Google Shape;1419;p50"/>
          <p:cNvPicPr preferRelativeResize="0"/>
          <p:nvPr/>
        </p:nvPicPr>
        <p:blipFill rotWithShape="1">
          <a:blip r:embed="rId4">
            <a:alphaModFix/>
          </a:blip>
          <a:srcRect b="0" l="0" r="0" t="0"/>
          <a:stretch/>
        </p:blipFill>
        <p:spPr>
          <a:xfrm>
            <a:off x="7852005" y="579294"/>
            <a:ext cx="3364881" cy="6164567"/>
          </a:xfrm>
          <a:prstGeom prst="rect">
            <a:avLst/>
          </a:prstGeom>
          <a:noFill/>
          <a:ln>
            <a:noFill/>
          </a:ln>
        </p:spPr>
      </p:pic>
      <p:pic>
        <p:nvPicPr>
          <p:cNvPr id="1420" name="Google Shape;1420;p50"/>
          <p:cNvPicPr preferRelativeResize="0"/>
          <p:nvPr/>
        </p:nvPicPr>
        <p:blipFill rotWithShape="1">
          <a:blip r:embed="rId5">
            <a:alphaModFix/>
          </a:blip>
          <a:srcRect b="0" l="0" r="0" t="0"/>
          <a:stretch/>
        </p:blipFill>
        <p:spPr>
          <a:xfrm>
            <a:off x="1178647" y="906220"/>
            <a:ext cx="6673358" cy="3940785"/>
          </a:xfrm>
          <a:prstGeom prst="rect">
            <a:avLst/>
          </a:prstGeom>
          <a:noFill/>
          <a:ln>
            <a:noFill/>
          </a:ln>
          <a:effectLst>
            <a:outerShdw blurRad="50800" rotWithShape="0" algn="ctr" dir="5400000" dist="50800">
              <a:srgbClr val="000000">
                <a:alpha val="82745"/>
              </a:srgbClr>
            </a:outerShdw>
          </a:effectLst>
        </p:spPr>
      </p:pic>
      <p:sp>
        <p:nvSpPr>
          <p:cNvPr id="1421" name="Google Shape;1421;p50"/>
          <p:cNvSpPr txBox="1"/>
          <p:nvPr/>
        </p:nvSpPr>
        <p:spPr>
          <a:xfrm>
            <a:off x="1449120" y="5265682"/>
            <a:ext cx="613241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dk1"/>
                </a:solidFill>
                <a:latin typeface="Do Hyeon"/>
                <a:ea typeface="Do Hyeon"/>
                <a:cs typeface="Do Hyeon"/>
                <a:sym typeface="Do Hyeon"/>
              </a:rPr>
              <a:t>Zoom 멘토링(1) </a:t>
            </a:r>
            <a:r>
              <a:rPr lang="ko-KR" sz="1800">
                <a:solidFill>
                  <a:schemeClr val="dk1"/>
                </a:solidFill>
                <a:latin typeface="Arial"/>
                <a:ea typeface="Arial"/>
                <a:cs typeface="Arial"/>
                <a:sym typeface="Arial"/>
              </a:rPr>
              <a:t>: 프로젝트의 개발 목적과 방향, 고려해야 될 점</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ko-KR" sz="1600">
                <a:solidFill>
                  <a:schemeClr val="dk1"/>
                </a:solidFill>
                <a:latin typeface="Do Hyeon"/>
                <a:ea typeface="Do Hyeon"/>
                <a:cs typeface="Do Hyeon"/>
                <a:sym typeface="Do Hyeon"/>
              </a:rPr>
              <a:t>Zoom 멘토링(2) </a:t>
            </a:r>
            <a:r>
              <a:rPr lang="ko-KR" sz="1800">
                <a:solidFill>
                  <a:schemeClr val="dk1"/>
                </a:solidFill>
                <a:latin typeface="Arial"/>
                <a:ea typeface="Arial"/>
                <a:cs typeface="Arial"/>
                <a:sym typeface="Arial"/>
              </a:rPr>
              <a:t>: 중간발표 피드백과 질의응답</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ko-KR" sz="1600">
                <a:solidFill>
                  <a:schemeClr val="dk1"/>
                </a:solidFill>
                <a:latin typeface="Do Hyeon"/>
                <a:ea typeface="Do Hyeon"/>
                <a:cs typeface="Do Hyeon"/>
                <a:sym typeface="Do Hyeon"/>
              </a:rPr>
              <a:t>메신저</a:t>
            </a:r>
            <a:r>
              <a:rPr lang="ko-KR" sz="1800">
                <a:solidFill>
                  <a:schemeClr val="dk1"/>
                </a:solidFill>
                <a:latin typeface="Arial"/>
                <a:ea typeface="Arial"/>
                <a:cs typeface="Arial"/>
                <a:sym typeface="Arial"/>
              </a:rPr>
              <a:t> : 개발 도중 발생하는 에러에 대해 상시 조언을 구함 </a:t>
            </a:r>
            <a:endParaRPr sz="1800">
              <a:solidFill>
                <a:schemeClr val="dk1"/>
              </a:solidFill>
              <a:latin typeface="Arial"/>
              <a:ea typeface="Arial"/>
              <a:cs typeface="Arial"/>
              <a:sym typeface="Arial"/>
            </a:endParaRPr>
          </a:p>
        </p:txBody>
      </p:sp>
      <p:sp>
        <p:nvSpPr>
          <p:cNvPr id="1422" name="Google Shape;1422;p50"/>
          <p:cNvSpPr/>
          <p:nvPr/>
        </p:nvSpPr>
        <p:spPr>
          <a:xfrm>
            <a:off x="1178647" y="5093739"/>
            <a:ext cx="6673358" cy="1267217"/>
          </a:xfrm>
          <a:prstGeom prst="roundRect">
            <a:avLst>
              <a:gd fmla="val 16667" name="adj"/>
            </a:avLst>
          </a:prstGeom>
          <a:noFill/>
          <a:ln cap="flat" cmpd="sng" w="19050">
            <a:solidFill>
              <a:srgbClr val="F08F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51"/>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29" name="Google Shape;1429;p51"/>
          <p:cNvSpPr txBox="1"/>
          <p:nvPr/>
        </p:nvSpPr>
        <p:spPr>
          <a:xfrm>
            <a:off x="3541454" y="3583459"/>
            <a:ext cx="5132989" cy="13481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8000">
                <a:solidFill>
                  <a:srgbClr val="1D1B1B"/>
                </a:solidFill>
                <a:latin typeface="Do Hyeon"/>
                <a:ea typeface="Do Hyeon"/>
                <a:cs typeface="Do Hyeon"/>
                <a:sym typeface="Do Hyeon"/>
              </a:rPr>
              <a:t>감사합니다</a:t>
            </a:r>
            <a:endParaRPr/>
          </a:p>
        </p:txBody>
      </p:sp>
      <p:pic>
        <p:nvPicPr>
          <p:cNvPr id="1430" name="Google Shape;1430;p51"/>
          <p:cNvPicPr preferRelativeResize="0"/>
          <p:nvPr/>
        </p:nvPicPr>
        <p:blipFill rotWithShape="1">
          <a:blip r:embed="rId3">
            <a:alphaModFix/>
          </a:blip>
          <a:srcRect b="0" l="0" r="0" t="0"/>
          <a:stretch/>
        </p:blipFill>
        <p:spPr>
          <a:xfrm>
            <a:off x="5311168" y="1590518"/>
            <a:ext cx="1569661" cy="156966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5" name="Shape 1435"/>
        <p:cNvGrpSpPr/>
        <p:nvPr/>
      </p:nvGrpSpPr>
      <p:grpSpPr>
        <a:xfrm>
          <a:off x="0" y="0"/>
          <a:ext cx="0" cy="0"/>
          <a:chOff x="0" y="0"/>
          <a:chExt cx="0" cy="0"/>
        </a:xfrm>
      </p:grpSpPr>
      <p:pic>
        <p:nvPicPr>
          <p:cNvPr id="1436" name="Google Shape;1436;p52"/>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1437" name="Google Shape;1437;p52"/>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38" name="Google Shape;1438;p52"/>
          <p:cNvSpPr txBox="1"/>
          <p:nvPr/>
        </p:nvSpPr>
        <p:spPr>
          <a:xfrm>
            <a:off x="2495426" y="1053363"/>
            <a:ext cx="864645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각 알약의 정보를 미리 크롤링해서 DB로 저장해두는것이 좋을까요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ko-KR" sz="1800">
                <a:solidFill>
                  <a:schemeClr val="dk1"/>
                </a:solidFill>
                <a:latin typeface="Arial"/>
                <a:ea typeface="Arial"/>
                <a:cs typeface="Arial"/>
                <a:sym typeface="Arial"/>
              </a:rPr>
              <a:t>아니면 사용자가 조회를 할 때마다 해당웹에서 크롤링해서 정보를 보여주는것이 좋을까요?</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9" name="Google Shape;1439;p52"/>
          <p:cNvSpPr/>
          <p:nvPr/>
        </p:nvSpPr>
        <p:spPr>
          <a:xfrm>
            <a:off x="2495426" y="2023265"/>
            <a:ext cx="912971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각 알약의 정보를 크롤링 할 때 얼마나 시간이 얼마나 걸리는지 체크해보는 것이 먼저인 거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ko-KR" sz="1800">
                <a:solidFill>
                  <a:schemeClr val="dk1"/>
                </a:solidFill>
                <a:latin typeface="Arial"/>
                <a:ea typeface="Arial"/>
                <a:cs typeface="Arial"/>
                <a:sym typeface="Arial"/>
              </a:rPr>
              <a:t>같습니다. 크롤링 속도가 빠르다면 실시간으로 크롤링 해도 괜찮을 같습니다. </a:t>
            </a:r>
            <a:endParaRPr/>
          </a:p>
          <a:p>
            <a:pPr indent="0" lvl="0" marL="0" marR="0" rtl="0" algn="l">
              <a:spcBef>
                <a:spcPts val="0"/>
              </a:spcBef>
              <a:spcAft>
                <a:spcPts val="0"/>
              </a:spcAft>
              <a:buNone/>
            </a:pPr>
            <a:r>
              <a:rPr lang="ko-KR" sz="1800">
                <a:solidFill>
                  <a:schemeClr val="dk1"/>
                </a:solidFill>
                <a:latin typeface="Arial"/>
                <a:ea typeface="Arial"/>
                <a:cs typeface="Arial"/>
                <a:sym typeface="Arial"/>
              </a:rPr>
              <a:t>만약 실시간으로 크롤링 하기엔 시간이 너무 걸린다 싶으면 hashing, cashing을 찾아보고 적용하는 방향으로 진행하면 좋을 것 같습니다. </a:t>
            </a:r>
            <a:endParaRPr sz="1800">
              <a:solidFill>
                <a:schemeClr val="dk1"/>
              </a:solidFill>
              <a:latin typeface="Arial"/>
              <a:ea typeface="Arial"/>
              <a:cs typeface="Arial"/>
              <a:sym typeface="Arial"/>
            </a:endParaRPr>
          </a:p>
        </p:txBody>
      </p:sp>
      <p:sp>
        <p:nvSpPr>
          <p:cNvPr id="1440" name="Google Shape;1440;p52"/>
          <p:cNvSpPr/>
          <p:nvPr/>
        </p:nvSpPr>
        <p:spPr>
          <a:xfrm>
            <a:off x="828676" y="903603"/>
            <a:ext cx="1357312" cy="1209419"/>
          </a:xfrm>
          <a:prstGeom prst="ellipse">
            <a:avLst/>
          </a:prstGeom>
          <a:solidFill>
            <a:schemeClr val="accen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600">
                <a:solidFill>
                  <a:schemeClr val="lt1"/>
                </a:solidFill>
                <a:latin typeface="Do Hyeon"/>
                <a:ea typeface="Do Hyeon"/>
                <a:cs typeface="Do Hyeon"/>
                <a:sym typeface="Do Hyeon"/>
              </a:rPr>
              <a:t>Server</a:t>
            </a:r>
            <a:endParaRPr sz="1600">
              <a:solidFill>
                <a:schemeClr val="lt1"/>
              </a:solidFill>
              <a:latin typeface="Do Hyeon"/>
              <a:ea typeface="Do Hyeon"/>
              <a:cs typeface="Do Hyeon"/>
              <a:sym typeface="Do Hyeon"/>
            </a:endParaRPr>
          </a:p>
        </p:txBody>
      </p:sp>
      <p:sp>
        <p:nvSpPr>
          <p:cNvPr id="1441" name="Google Shape;1441;p52"/>
          <p:cNvSpPr/>
          <p:nvPr/>
        </p:nvSpPr>
        <p:spPr>
          <a:xfrm>
            <a:off x="828676" y="3535560"/>
            <a:ext cx="1357312" cy="1209419"/>
          </a:xfrm>
          <a:prstGeom prst="ellipse">
            <a:avLst/>
          </a:prstGeom>
          <a:solidFill>
            <a:srgbClr val="F08F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Do Hyeon"/>
                <a:ea typeface="Do Hyeon"/>
                <a:cs typeface="Do Hyeon"/>
                <a:sym typeface="Do Hyeon"/>
              </a:rPr>
              <a:t>Client</a:t>
            </a:r>
            <a:endParaRPr sz="1800">
              <a:solidFill>
                <a:schemeClr val="lt1"/>
              </a:solidFill>
              <a:latin typeface="Do Hyeon"/>
              <a:ea typeface="Do Hyeon"/>
              <a:cs typeface="Do Hyeon"/>
              <a:sym typeface="Do Hyeon"/>
            </a:endParaRPr>
          </a:p>
        </p:txBody>
      </p:sp>
      <p:sp>
        <p:nvSpPr>
          <p:cNvPr id="1442" name="Google Shape;1442;p52"/>
          <p:cNvSpPr/>
          <p:nvPr/>
        </p:nvSpPr>
        <p:spPr>
          <a:xfrm>
            <a:off x="2495426" y="5289823"/>
            <a:ext cx="912971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직접 텍스트로 검색하여 알약의 상세 정보를 보거나 내 약통에 알약을 추가하고 싶어 하는 사용자도 있을 거라 예상됩니다. 알약 사진 찍기 기능이 가장 중요한 메인 기능이긴 하니 그 버튼을 강조하되 아래 작은 버튼을 만들어서 텍스트로 직접 검색하는 버튼도 추가하는 방향으로 가도 괜찮을 거 같아요.</a:t>
            </a:r>
            <a:endParaRPr sz="1800">
              <a:solidFill>
                <a:schemeClr val="dk1"/>
              </a:solidFill>
              <a:latin typeface="Arial"/>
              <a:ea typeface="Arial"/>
              <a:cs typeface="Arial"/>
              <a:sym typeface="Arial"/>
            </a:endParaRPr>
          </a:p>
        </p:txBody>
      </p:sp>
      <p:sp>
        <p:nvSpPr>
          <p:cNvPr id="1443" name="Google Shape;1443;p52"/>
          <p:cNvSpPr txBox="1"/>
          <p:nvPr/>
        </p:nvSpPr>
        <p:spPr>
          <a:xfrm>
            <a:off x="2495426" y="3555966"/>
            <a:ext cx="907973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어플을 사용자 관점에서 봤을때 저희의 핵심 기능인 알약 사진찍기 기능을 가장 중앙에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ko-KR" sz="1800">
                <a:solidFill>
                  <a:schemeClr val="dk1"/>
                </a:solidFill>
                <a:latin typeface="Arial"/>
                <a:ea typeface="Arial"/>
                <a:cs typeface="Arial"/>
                <a:sym typeface="Arial"/>
              </a:rPr>
              <a:t>크게 배치하였습니다. 사진찍기를 실패했을 경우에 직접 텍스트로 검색하는 기능도 제공합니다.</a:t>
            </a:r>
            <a:endParaRPr/>
          </a:p>
          <a:p>
            <a:pPr indent="0" lvl="0" marL="0" marR="0" rtl="0" algn="l">
              <a:spcBef>
                <a:spcPts val="0"/>
              </a:spcBef>
              <a:spcAft>
                <a:spcPts val="0"/>
              </a:spcAft>
              <a:buNone/>
            </a:pPr>
            <a:r>
              <a:rPr lang="ko-KR" sz="1800">
                <a:solidFill>
                  <a:schemeClr val="dk1"/>
                </a:solidFill>
                <a:latin typeface="Arial"/>
                <a:ea typeface="Arial"/>
                <a:cs typeface="Arial"/>
                <a:sym typeface="Arial"/>
              </a:rPr>
              <a:t>하지만 바로 직접 검색하고 싶어하는 사용자도 있을 거 같아서 메인에 둘 다 배치하고 싶은데 </a:t>
            </a:r>
            <a:endParaRPr/>
          </a:p>
          <a:p>
            <a:pPr indent="0" lvl="0" marL="0" marR="0" rtl="0" algn="l">
              <a:spcBef>
                <a:spcPts val="0"/>
              </a:spcBef>
              <a:spcAft>
                <a:spcPts val="0"/>
              </a:spcAft>
              <a:buNone/>
            </a:pPr>
            <a:r>
              <a:rPr lang="ko-KR" sz="1800">
                <a:solidFill>
                  <a:schemeClr val="dk1"/>
                </a:solidFill>
                <a:latin typeface="Arial"/>
                <a:ea typeface="Arial"/>
                <a:cs typeface="Arial"/>
                <a:sym typeface="Arial"/>
              </a:rPr>
              <a:t>핵심 기능인 알약 사진찍기 기능이 강조되지 않을 거 같아 걱정입니다. </a:t>
            </a:r>
            <a:endParaRPr/>
          </a:p>
          <a:p>
            <a:pPr indent="0" lvl="0" marL="0" marR="0" rtl="0" algn="l">
              <a:spcBef>
                <a:spcPts val="0"/>
              </a:spcBef>
              <a:spcAft>
                <a:spcPts val="0"/>
              </a:spcAft>
              <a:buNone/>
            </a:pPr>
            <a:r>
              <a:rPr lang="ko-KR" sz="1800">
                <a:solidFill>
                  <a:schemeClr val="dk1"/>
                </a:solidFill>
                <a:latin typeface="Arial"/>
                <a:ea typeface="Arial"/>
                <a:cs typeface="Arial"/>
                <a:sym typeface="Arial"/>
              </a:rPr>
              <a:t>어떻게 하는게 좋을지 조언 부탁드립니다.</a:t>
            </a:r>
            <a:endParaRPr sz="1800">
              <a:solidFill>
                <a:schemeClr val="dk1"/>
              </a:solidFill>
              <a:latin typeface="Arial"/>
              <a:ea typeface="Arial"/>
              <a:cs typeface="Arial"/>
              <a:sym typeface="Arial"/>
            </a:endParaRPr>
          </a:p>
        </p:txBody>
      </p:sp>
      <p:sp>
        <p:nvSpPr>
          <p:cNvPr id="1444" name="Google Shape;1444;p52"/>
          <p:cNvSpPr txBox="1"/>
          <p:nvPr/>
        </p:nvSpPr>
        <p:spPr>
          <a:xfrm>
            <a:off x="379394" y="203501"/>
            <a:ext cx="304348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추가 : 멘토링 진행 상황</a:t>
            </a:r>
            <a:endParaRPr sz="1800">
              <a:solidFill>
                <a:srgbClr val="181818"/>
              </a:solidFill>
              <a:latin typeface="Do Hyeon"/>
              <a:ea typeface="Do Hyeon"/>
              <a:cs typeface="Do Hyeon"/>
              <a:sym typeface="Do Hyeo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49" name="Shape 1449"/>
        <p:cNvGrpSpPr/>
        <p:nvPr/>
      </p:nvGrpSpPr>
      <p:grpSpPr>
        <a:xfrm>
          <a:off x="0" y="0"/>
          <a:ext cx="0" cy="0"/>
          <a:chOff x="0" y="0"/>
          <a:chExt cx="0" cy="0"/>
        </a:xfrm>
      </p:grpSpPr>
      <p:pic>
        <p:nvPicPr>
          <p:cNvPr id="1450" name="Google Shape;1450;p53"/>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1451" name="Google Shape;1451;p53"/>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2" name="Google Shape;1452;p53"/>
          <p:cNvSpPr/>
          <p:nvPr/>
        </p:nvSpPr>
        <p:spPr>
          <a:xfrm>
            <a:off x="2343147" y="1185148"/>
            <a:ext cx="9129712"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800">
                <a:solidFill>
                  <a:schemeClr val="dk1"/>
                </a:solidFill>
                <a:latin typeface="Arial"/>
                <a:ea typeface="Arial"/>
                <a:cs typeface="Arial"/>
                <a:sym typeface="Arial"/>
              </a:rPr>
              <a:t>인공지능 모델을 학습시키려고 하고 있는데 classification 부분에서 이미지를 resize </a:t>
            </a:r>
            <a:endParaRPr/>
          </a:p>
          <a:p>
            <a:pPr indent="0" lvl="0" marL="0" marR="0" rtl="0" algn="just">
              <a:spcBef>
                <a:spcPts val="0"/>
              </a:spcBef>
              <a:spcAft>
                <a:spcPts val="0"/>
              </a:spcAft>
              <a:buNone/>
            </a:pPr>
            <a:r>
              <a:rPr lang="ko-KR" sz="1800">
                <a:solidFill>
                  <a:schemeClr val="dk1"/>
                </a:solidFill>
                <a:latin typeface="Arial"/>
                <a:ea typeface="Arial"/>
                <a:cs typeface="Arial"/>
                <a:sym typeface="Arial"/>
              </a:rPr>
              <a:t>해줬음에도 shape 에러가 발생하는데 어떤 부분을 저희가 놓치고 있는지 궁금합니다.</a:t>
            </a:r>
            <a:endParaRPr sz="1800">
              <a:solidFill>
                <a:schemeClr val="dk1"/>
              </a:solidFill>
              <a:latin typeface="Arial"/>
              <a:ea typeface="Arial"/>
              <a:cs typeface="Arial"/>
              <a:sym typeface="Arial"/>
            </a:endParaRPr>
          </a:p>
        </p:txBody>
      </p:sp>
      <p:sp>
        <p:nvSpPr>
          <p:cNvPr id="1453" name="Google Shape;1453;p53"/>
          <p:cNvSpPr/>
          <p:nvPr/>
        </p:nvSpPr>
        <p:spPr>
          <a:xfrm>
            <a:off x="2343147" y="2197948"/>
            <a:ext cx="9129712" cy="1754326"/>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1800"/>
              <a:buFont typeface="Arial"/>
              <a:buAutoNum type="alphaLcPeriod"/>
            </a:pPr>
            <a:r>
              <a:rPr lang="ko-KR" sz="1800">
                <a:solidFill>
                  <a:schemeClr val="dk1"/>
                </a:solidFill>
                <a:latin typeface="Arial"/>
                <a:ea typeface="Arial"/>
                <a:cs typeface="Arial"/>
                <a:sym typeface="Arial"/>
              </a:rPr>
              <a:t>for loop을 돌려서 각 이미지의 사이즈를 프린트 해서 outlier인 이미지를 찾아보기</a:t>
            </a:r>
            <a:endParaRPr sz="1800">
              <a:solidFill>
                <a:schemeClr val="dk1"/>
              </a:solidFill>
              <a:latin typeface="Arial"/>
              <a:ea typeface="Arial"/>
              <a:cs typeface="Arial"/>
              <a:sym typeface="Arial"/>
            </a:endParaRPr>
          </a:p>
          <a:p>
            <a:pPr indent="-342900" lvl="0" marL="342900" marR="0" rtl="0" algn="just">
              <a:spcBef>
                <a:spcPts val="0"/>
              </a:spcBef>
              <a:spcAft>
                <a:spcPts val="0"/>
              </a:spcAft>
              <a:buClr>
                <a:schemeClr val="dk1"/>
              </a:buClr>
              <a:buSzPts val="1800"/>
              <a:buFont typeface="Arial"/>
              <a:buAutoNum type="alphaLcPeriod"/>
            </a:pPr>
            <a:r>
              <a:rPr lang="ko-KR" sz="1800">
                <a:solidFill>
                  <a:schemeClr val="dk1"/>
                </a:solidFill>
                <a:latin typeface="Arial"/>
                <a:ea typeface="Arial"/>
                <a:cs typeface="Arial"/>
                <a:sym typeface="Arial"/>
              </a:rPr>
              <a:t>만약 resize가 전부 안되고 이미지가 전부 (224, 224, 4) 이라면, casting의 문제인지? </a:t>
            </a:r>
            <a:endParaRPr/>
          </a:p>
          <a:p>
            <a:pPr indent="-342900" lvl="0" marL="342900" marR="0" rtl="0" algn="just">
              <a:spcBef>
                <a:spcPts val="0"/>
              </a:spcBef>
              <a:spcAft>
                <a:spcPts val="0"/>
              </a:spcAft>
              <a:buClr>
                <a:schemeClr val="dk1"/>
              </a:buClr>
              <a:buSzPts val="1800"/>
              <a:buFont typeface="Arial"/>
              <a:buAutoNum type="alphaLcPeriod"/>
            </a:pPr>
            <a:r>
              <a:rPr lang="ko-KR" sz="1800">
                <a:solidFill>
                  <a:schemeClr val="dk1"/>
                </a:solidFill>
                <a:latin typeface="Arial"/>
                <a:ea typeface="Arial"/>
                <a:cs typeface="Arial"/>
                <a:sym typeface="Arial"/>
              </a:rPr>
              <a:t>파일 타입이 각각 달라서 생기는 문제일수도 있어요, </a:t>
            </a:r>
            <a:endParaRPr/>
          </a:p>
          <a:p>
            <a:pPr indent="0" lvl="0" marL="0" marR="0" rtl="0" algn="just">
              <a:spcBef>
                <a:spcPts val="0"/>
              </a:spcBef>
              <a:spcAft>
                <a:spcPts val="0"/>
              </a:spcAft>
              <a:buNone/>
            </a:pPr>
            <a:r>
              <a:rPr lang="ko-KR" sz="1800">
                <a:solidFill>
                  <a:schemeClr val="dk1"/>
                </a:solidFill>
                <a:latin typeface="Arial"/>
                <a:ea typeface="Arial"/>
                <a:cs typeface="Arial"/>
                <a:sym typeface="Arial"/>
              </a:rPr>
              <a:t>      sample 폴더 보니까 png도 섞여 있는 것 같은데, 이런 경우에는 .decode_jpeg() 로 </a:t>
            </a:r>
            <a:endParaRPr sz="1800">
              <a:solidFill>
                <a:schemeClr val="dk1"/>
              </a:solidFill>
              <a:latin typeface="Arial"/>
              <a:ea typeface="Arial"/>
              <a:cs typeface="Arial"/>
              <a:sym typeface="Arial"/>
            </a:endParaRPr>
          </a:p>
          <a:p>
            <a:pPr indent="0" lvl="0" marL="0" marR="0" rtl="0" algn="just">
              <a:spcBef>
                <a:spcPts val="0"/>
              </a:spcBef>
              <a:spcAft>
                <a:spcPts val="0"/>
              </a:spcAft>
              <a:buNone/>
            </a:pPr>
            <a:r>
              <a:rPr lang="ko-KR" sz="1800">
                <a:solidFill>
                  <a:schemeClr val="dk1"/>
                </a:solidFill>
                <a:latin typeface="Arial"/>
                <a:ea typeface="Arial"/>
                <a:cs typeface="Arial"/>
                <a:sym typeface="Arial"/>
              </a:rPr>
              <a:t>      이미지의 포멧을 맞춰주고, 이미지의 dimension을 resize_bilinear()로 해줘야 하는 것 </a:t>
            </a:r>
            <a:endParaRPr sz="1800">
              <a:solidFill>
                <a:schemeClr val="dk1"/>
              </a:solidFill>
              <a:latin typeface="Arial"/>
              <a:ea typeface="Arial"/>
              <a:cs typeface="Arial"/>
              <a:sym typeface="Arial"/>
            </a:endParaRPr>
          </a:p>
          <a:p>
            <a:pPr indent="0" lvl="0" marL="0" marR="0" rtl="0" algn="just">
              <a:spcBef>
                <a:spcPts val="0"/>
              </a:spcBef>
              <a:spcAft>
                <a:spcPts val="0"/>
              </a:spcAft>
              <a:buNone/>
            </a:pPr>
            <a:r>
              <a:rPr lang="ko-KR" sz="1800">
                <a:solidFill>
                  <a:schemeClr val="dk1"/>
                </a:solidFill>
                <a:latin typeface="Arial"/>
                <a:ea typeface="Arial"/>
                <a:cs typeface="Arial"/>
                <a:sym typeface="Arial"/>
              </a:rPr>
              <a:t>      같아요.</a:t>
            </a:r>
            <a:endParaRPr sz="1800">
              <a:solidFill>
                <a:schemeClr val="dk1"/>
              </a:solidFill>
              <a:latin typeface="Arial"/>
              <a:ea typeface="Arial"/>
              <a:cs typeface="Arial"/>
              <a:sym typeface="Arial"/>
            </a:endParaRPr>
          </a:p>
        </p:txBody>
      </p:sp>
      <p:sp>
        <p:nvSpPr>
          <p:cNvPr id="1454" name="Google Shape;1454;p53"/>
          <p:cNvSpPr/>
          <p:nvPr/>
        </p:nvSpPr>
        <p:spPr>
          <a:xfrm>
            <a:off x="828676" y="903603"/>
            <a:ext cx="1357312" cy="1209419"/>
          </a:xfrm>
          <a:prstGeom prst="ellipse">
            <a:avLst/>
          </a:prstGeom>
          <a:solidFill>
            <a:schemeClr val="accen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Do Hyeon"/>
                <a:ea typeface="Do Hyeon"/>
                <a:cs typeface="Do Hyeon"/>
                <a:sym typeface="Do Hyeon"/>
              </a:rPr>
              <a:t>AI</a:t>
            </a:r>
            <a:endParaRPr sz="1800">
              <a:solidFill>
                <a:schemeClr val="lt1"/>
              </a:solidFill>
              <a:latin typeface="Do Hyeon"/>
              <a:ea typeface="Do Hyeon"/>
              <a:cs typeface="Do Hyeon"/>
              <a:sym typeface="Do Hyeon"/>
            </a:endParaRPr>
          </a:p>
        </p:txBody>
      </p:sp>
      <p:sp>
        <p:nvSpPr>
          <p:cNvPr id="1455" name="Google Shape;1455;p53"/>
          <p:cNvSpPr/>
          <p:nvPr/>
        </p:nvSpPr>
        <p:spPr>
          <a:xfrm>
            <a:off x="828676" y="4041745"/>
            <a:ext cx="1357312" cy="1209419"/>
          </a:xfrm>
          <a:prstGeom prst="ellipse">
            <a:avLst/>
          </a:prstGeom>
          <a:solidFill>
            <a:schemeClr val="accen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Do Hyeon"/>
                <a:ea typeface="Do Hyeon"/>
                <a:cs typeface="Do Hyeon"/>
                <a:sym typeface="Do Hyeon"/>
              </a:rPr>
              <a:t>AI</a:t>
            </a:r>
            <a:endParaRPr sz="1800">
              <a:solidFill>
                <a:schemeClr val="lt1"/>
              </a:solidFill>
              <a:latin typeface="Do Hyeon"/>
              <a:ea typeface="Do Hyeon"/>
              <a:cs typeface="Do Hyeon"/>
              <a:sym typeface="Do Hyeon"/>
            </a:endParaRPr>
          </a:p>
        </p:txBody>
      </p:sp>
      <p:sp>
        <p:nvSpPr>
          <p:cNvPr id="1456" name="Google Shape;1456;p53"/>
          <p:cNvSpPr/>
          <p:nvPr/>
        </p:nvSpPr>
        <p:spPr>
          <a:xfrm>
            <a:off x="2343147" y="4353401"/>
            <a:ext cx="91297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AI모델을 만드는 과정에서 이미지 데이터를 처리하는 데에 효과적인 방법이 있나요?</a:t>
            </a:r>
            <a:endParaRPr sz="1800">
              <a:solidFill>
                <a:schemeClr val="dk1"/>
              </a:solidFill>
              <a:latin typeface="Arial"/>
              <a:ea typeface="Arial"/>
              <a:cs typeface="Arial"/>
              <a:sym typeface="Arial"/>
            </a:endParaRPr>
          </a:p>
        </p:txBody>
      </p:sp>
      <p:sp>
        <p:nvSpPr>
          <p:cNvPr id="1457" name="Google Shape;1457;p53"/>
          <p:cNvSpPr/>
          <p:nvPr/>
        </p:nvSpPr>
        <p:spPr>
          <a:xfrm>
            <a:off x="2343147" y="5089202"/>
            <a:ext cx="9129712"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800">
                <a:solidFill>
                  <a:schemeClr val="dk1"/>
                </a:solidFill>
                <a:latin typeface="Arial"/>
                <a:ea typeface="Arial"/>
                <a:cs typeface="Arial"/>
                <a:sym typeface="Arial"/>
              </a:rPr>
              <a:t>AI 모델이라기보다.. 텐서플로우 라이브러리를 쓸 때 tfrecord를 사용하는데, </a:t>
            </a:r>
            <a:endParaRPr sz="1800">
              <a:solidFill>
                <a:schemeClr val="dk1"/>
              </a:solidFill>
              <a:latin typeface="Arial"/>
              <a:ea typeface="Arial"/>
              <a:cs typeface="Arial"/>
              <a:sym typeface="Arial"/>
            </a:endParaRPr>
          </a:p>
          <a:p>
            <a:pPr indent="0" lvl="0" marL="0" marR="0" rtl="0" algn="just">
              <a:spcBef>
                <a:spcPts val="0"/>
              </a:spcBef>
              <a:spcAft>
                <a:spcPts val="0"/>
              </a:spcAft>
              <a:buNone/>
            </a:pPr>
            <a:r>
              <a:rPr lang="ko-KR" sz="1800">
                <a:solidFill>
                  <a:schemeClr val="dk1"/>
                </a:solidFill>
                <a:latin typeface="Arial"/>
                <a:ea typeface="Arial"/>
                <a:cs typeface="Arial"/>
                <a:sym typeface="Arial"/>
              </a:rPr>
              <a:t>특히 이미지 데이터 셋을 이용할 때 사용 많이 하는 것 같아요.</a:t>
            </a:r>
            <a:endParaRPr/>
          </a:p>
          <a:p>
            <a:pPr indent="0" lvl="0" marL="0" marR="0" rtl="0" algn="just">
              <a:spcBef>
                <a:spcPts val="0"/>
              </a:spcBef>
              <a:spcAft>
                <a:spcPts val="0"/>
              </a:spcAft>
              <a:buNone/>
            </a:pPr>
            <a:r>
              <a:rPr lang="ko-KR" sz="1800">
                <a:solidFill>
                  <a:schemeClr val="dk1"/>
                </a:solidFill>
                <a:latin typeface="Arial"/>
                <a:ea typeface="Arial"/>
                <a:cs typeface="Arial"/>
                <a:sym typeface="Arial"/>
              </a:rPr>
              <a:t>프로젝트인 경우 이미지 데이터를 써서 이렇게 사용하는 게 더 space, cost efficient 할거예요.</a:t>
            </a:r>
            <a:endParaRPr sz="1800">
              <a:solidFill>
                <a:schemeClr val="dk1"/>
              </a:solidFill>
              <a:latin typeface="Arial"/>
              <a:ea typeface="Arial"/>
              <a:cs typeface="Arial"/>
              <a:sym typeface="Arial"/>
            </a:endParaRPr>
          </a:p>
        </p:txBody>
      </p:sp>
      <p:sp>
        <p:nvSpPr>
          <p:cNvPr id="1458" name="Google Shape;1458;p53"/>
          <p:cNvSpPr txBox="1"/>
          <p:nvPr/>
        </p:nvSpPr>
        <p:spPr>
          <a:xfrm>
            <a:off x="379394" y="203501"/>
            <a:ext cx="304348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추가 : 멘토링 진행 상황</a:t>
            </a:r>
            <a:endParaRPr sz="1800">
              <a:solidFill>
                <a:srgbClr val="181818"/>
              </a:solidFill>
              <a:latin typeface="Do Hyeon"/>
              <a:ea typeface="Do Hyeon"/>
              <a:cs typeface="Do Hyeon"/>
              <a:sym typeface="Do Hyeo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63" name="Shape 1463"/>
        <p:cNvGrpSpPr/>
        <p:nvPr/>
      </p:nvGrpSpPr>
      <p:grpSpPr>
        <a:xfrm>
          <a:off x="0" y="0"/>
          <a:ext cx="0" cy="0"/>
          <a:chOff x="0" y="0"/>
          <a:chExt cx="0" cy="0"/>
        </a:xfrm>
      </p:grpSpPr>
      <p:sp>
        <p:nvSpPr>
          <p:cNvPr id="1464" name="Google Shape;1464;p54"/>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5" name="Google Shape;1465;p54"/>
          <p:cNvSpPr txBox="1"/>
          <p:nvPr/>
        </p:nvSpPr>
        <p:spPr>
          <a:xfrm>
            <a:off x="3541454" y="3583459"/>
            <a:ext cx="5132989" cy="13481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8000">
                <a:solidFill>
                  <a:srgbClr val="1D1B1B"/>
                </a:solidFill>
                <a:latin typeface="Do Hyeon"/>
                <a:ea typeface="Do Hyeon"/>
                <a:cs typeface="Do Hyeon"/>
                <a:sym typeface="Do Hyeon"/>
              </a:rPr>
              <a:t>감사합니다</a:t>
            </a:r>
            <a:endParaRPr/>
          </a:p>
        </p:txBody>
      </p:sp>
      <p:pic>
        <p:nvPicPr>
          <p:cNvPr id="1466" name="Google Shape;1466;p54"/>
          <p:cNvPicPr preferRelativeResize="0"/>
          <p:nvPr/>
        </p:nvPicPr>
        <p:blipFill rotWithShape="1">
          <a:blip r:embed="rId3">
            <a:alphaModFix/>
          </a:blip>
          <a:srcRect b="0" l="0" r="0" t="0"/>
          <a:stretch/>
        </p:blipFill>
        <p:spPr>
          <a:xfrm>
            <a:off x="5311168" y="1590518"/>
            <a:ext cx="1569661" cy="156966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6"/>
          <p:cNvSpPr txBox="1"/>
          <p:nvPr/>
        </p:nvSpPr>
        <p:spPr>
          <a:xfrm>
            <a:off x="489352" y="2285885"/>
            <a:ext cx="76495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7200">
                <a:solidFill>
                  <a:srgbClr val="B3404A"/>
                </a:solidFill>
                <a:latin typeface="Do Hyeon"/>
                <a:ea typeface="Do Hyeon"/>
                <a:cs typeface="Do Hyeon"/>
                <a:sym typeface="Do Hyeon"/>
              </a:rPr>
              <a:t>2</a:t>
            </a:r>
            <a:endParaRPr sz="7200">
              <a:solidFill>
                <a:srgbClr val="B3404A"/>
              </a:solidFill>
              <a:latin typeface="Do Hyeon"/>
              <a:ea typeface="Do Hyeon"/>
              <a:cs typeface="Do Hyeon"/>
              <a:sym typeface="Do Hyeon"/>
            </a:endParaRPr>
          </a:p>
        </p:txBody>
      </p:sp>
      <p:sp>
        <p:nvSpPr>
          <p:cNvPr id="176" name="Google Shape;176;p6"/>
          <p:cNvSpPr txBox="1"/>
          <p:nvPr/>
        </p:nvSpPr>
        <p:spPr>
          <a:xfrm>
            <a:off x="533434" y="3549402"/>
            <a:ext cx="363432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B3404A"/>
                </a:solidFill>
                <a:latin typeface="Do Hyeon"/>
                <a:ea typeface="Do Hyeon"/>
                <a:cs typeface="Do Hyeon"/>
                <a:sym typeface="Do Hyeon"/>
              </a:rPr>
              <a:t>개발 동기 및 필요성</a:t>
            </a:r>
            <a:endParaRPr/>
          </a:p>
        </p:txBody>
      </p:sp>
      <p:sp>
        <p:nvSpPr>
          <p:cNvPr id="177" name="Google Shape;177;p6"/>
          <p:cNvSpPr txBox="1"/>
          <p:nvPr/>
        </p:nvSpPr>
        <p:spPr>
          <a:xfrm>
            <a:off x="9879006" y="6505575"/>
            <a:ext cx="2242922" cy="21544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ko-KR" sz="800">
                <a:solidFill>
                  <a:schemeClr val="accent6"/>
                </a:solidFill>
                <a:latin typeface="Arial"/>
                <a:ea typeface="Arial"/>
                <a:cs typeface="Arial"/>
                <a:sym typeface="Arial"/>
              </a:rPr>
              <a:t>Copyrightⓒ. Saebyeol Yu. All Rights Reserved.</a:t>
            </a:r>
            <a:endParaRPr sz="800">
              <a:solidFill>
                <a:schemeClr val="accent6"/>
              </a:solidFill>
              <a:latin typeface="Arial"/>
              <a:ea typeface="Arial"/>
              <a:cs typeface="Arial"/>
              <a:sym typeface="Arial"/>
            </a:endParaRPr>
          </a:p>
        </p:txBody>
      </p:sp>
      <p:sp>
        <p:nvSpPr>
          <p:cNvPr id="178" name="Google Shape;178;p6"/>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79" name="Google Shape;179;p6"/>
          <p:cNvCxnSpPr/>
          <p:nvPr/>
        </p:nvCxnSpPr>
        <p:spPr>
          <a:xfrm>
            <a:off x="489352" y="3392488"/>
            <a:ext cx="6714637" cy="36512"/>
          </a:xfrm>
          <a:prstGeom prst="straightConnector1">
            <a:avLst/>
          </a:prstGeom>
          <a:noFill/>
          <a:ln cap="flat" cmpd="sng" w="9525">
            <a:solidFill>
              <a:srgbClr val="1097D0"/>
            </a:solidFill>
            <a:prstDash val="solid"/>
            <a:miter lim="800000"/>
            <a:headEnd len="sm" w="sm" type="none"/>
            <a:tailEnd len="sm" w="sm" type="none"/>
          </a:ln>
        </p:spPr>
      </p:cxnSp>
      <p:sp>
        <p:nvSpPr>
          <p:cNvPr id="180" name="Google Shape;180;p6"/>
          <p:cNvSpPr/>
          <p:nvPr/>
        </p:nvSpPr>
        <p:spPr>
          <a:xfrm>
            <a:off x="6503515" y="822978"/>
            <a:ext cx="3334365" cy="4594205"/>
          </a:xfrm>
          <a:prstGeom prst="triangle">
            <a:avLst>
              <a:gd fmla="val 50000" name="adj"/>
            </a:avLst>
          </a:prstGeom>
          <a:solidFill>
            <a:srgbClr val="E94100">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1" name="Google Shape;181;p6"/>
          <p:cNvSpPr/>
          <p:nvPr/>
        </p:nvSpPr>
        <p:spPr>
          <a:xfrm>
            <a:off x="8368283" y="822978"/>
            <a:ext cx="3334365" cy="4594205"/>
          </a:xfrm>
          <a:prstGeom prst="triangle">
            <a:avLst>
              <a:gd fmla="val 50000" name="adj"/>
            </a:avLst>
          </a:prstGeom>
          <a:solidFill>
            <a:schemeClr val="accent4">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7"/>
          <p:cNvSpPr txBox="1"/>
          <p:nvPr/>
        </p:nvSpPr>
        <p:spPr>
          <a:xfrm>
            <a:off x="9879006" y="6505575"/>
            <a:ext cx="2242922" cy="21544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ko-KR" sz="800">
                <a:solidFill>
                  <a:schemeClr val="accent6"/>
                </a:solidFill>
                <a:latin typeface="Arial"/>
                <a:ea typeface="Arial"/>
                <a:cs typeface="Arial"/>
                <a:sym typeface="Arial"/>
              </a:rPr>
              <a:t>Copyrightⓒ. Saebyeol Yu. All Rights Reserved.</a:t>
            </a:r>
            <a:endParaRPr sz="800">
              <a:solidFill>
                <a:schemeClr val="accent6"/>
              </a:solidFill>
              <a:latin typeface="Arial"/>
              <a:ea typeface="Arial"/>
              <a:cs typeface="Arial"/>
              <a:sym typeface="Arial"/>
            </a:endParaRPr>
          </a:p>
        </p:txBody>
      </p:sp>
      <p:pic>
        <p:nvPicPr>
          <p:cNvPr id="188" name="Google Shape;188;p7"/>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189" name="Google Shape;189;p7"/>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0" name="Google Shape;190;p7"/>
          <p:cNvPicPr preferRelativeResize="0"/>
          <p:nvPr/>
        </p:nvPicPr>
        <p:blipFill rotWithShape="1">
          <a:blip r:embed="rId4">
            <a:alphaModFix/>
          </a:blip>
          <a:srcRect b="0" l="0" r="0" t="0"/>
          <a:stretch/>
        </p:blipFill>
        <p:spPr>
          <a:xfrm>
            <a:off x="791652" y="463905"/>
            <a:ext cx="4049067" cy="4410459"/>
          </a:xfrm>
          <a:prstGeom prst="rect">
            <a:avLst/>
          </a:prstGeom>
          <a:noFill/>
          <a:ln>
            <a:noFill/>
          </a:ln>
        </p:spPr>
      </p:pic>
      <p:pic>
        <p:nvPicPr>
          <p:cNvPr id="191" name="Google Shape;191;p7"/>
          <p:cNvPicPr preferRelativeResize="0"/>
          <p:nvPr/>
        </p:nvPicPr>
        <p:blipFill rotWithShape="1">
          <a:blip r:embed="rId5">
            <a:alphaModFix/>
          </a:blip>
          <a:srcRect b="0" l="0" r="0" t="0"/>
          <a:stretch/>
        </p:blipFill>
        <p:spPr>
          <a:xfrm>
            <a:off x="7399150" y="1192586"/>
            <a:ext cx="4103823" cy="4205152"/>
          </a:xfrm>
          <a:prstGeom prst="rect">
            <a:avLst/>
          </a:prstGeom>
          <a:noFill/>
          <a:ln>
            <a:noFill/>
          </a:ln>
        </p:spPr>
      </p:pic>
      <p:grpSp>
        <p:nvGrpSpPr>
          <p:cNvPr id="192" name="Google Shape;192;p7"/>
          <p:cNvGrpSpPr/>
          <p:nvPr/>
        </p:nvGrpSpPr>
        <p:grpSpPr>
          <a:xfrm>
            <a:off x="3692219" y="2258461"/>
            <a:ext cx="4218006" cy="4278263"/>
            <a:chOff x="3692219" y="2258461"/>
            <a:chExt cx="4218006" cy="4278263"/>
          </a:xfrm>
        </p:grpSpPr>
        <p:pic>
          <p:nvPicPr>
            <p:cNvPr id="193" name="Google Shape;193;p7"/>
            <p:cNvPicPr preferRelativeResize="0"/>
            <p:nvPr/>
          </p:nvPicPr>
          <p:blipFill rotWithShape="1">
            <a:blip r:embed="rId6">
              <a:alphaModFix/>
            </a:blip>
            <a:srcRect b="0" l="0" r="0" t="0"/>
            <a:stretch/>
          </p:blipFill>
          <p:spPr>
            <a:xfrm>
              <a:off x="3692219" y="2258461"/>
              <a:ext cx="4218006" cy="4278263"/>
            </a:xfrm>
            <a:prstGeom prst="rect">
              <a:avLst/>
            </a:prstGeom>
            <a:noFill/>
            <a:ln>
              <a:noFill/>
            </a:ln>
          </p:spPr>
        </p:pic>
        <p:sp>
          <p:nvSpPr>
            <p:cNvPr id="194" name="Google Shape;194;p7"/>
            <p:cNvSpPr/>
            <p:nvPr/>
          </p:nvSpPr>
          <p:spPr>
            <a:xfrm>
              <a:off x="5749871" y="2820692"/>
              <a:ext cx="1472339" cy="2479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8"/>
          <p:cNvSpPr txBox="1"/>
          <p:nvPr/>
        </p:nvSpPr>
        <p:spPr>
          <a:xfrm>
            <a:off x="9879006" y="6505575"/>
            <a:ext cx="2242922" cy="21544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ko-KR" sz="800">
                <a:solidFill>
                  <a:schemeClr val="accent6"/>
                </a:solidFill>
                <a:latin typeface="Arial"/>
                <a:ea typeface="Arial"/>
                <a:cs typeface="Arial"/>
                <a:sym typeface="Arial"/>
              </a:rPr>
              <a:t>Copyrightⓒ. Saebyeol Yu. All Rights Reserved.</a:t>
            </a:r>
            <a:endParaRPr sz="800">
              <a:solidFill>
                <a:schemeClr val="accent6"/>
              </a:solidFill>
              <a:latin typeface="Arial"/>
              <a:ea typeface="Arial"/>
              <a:cs typeface="Arial"/>
              <a:sym typeface="Arial"/>
            </a:endParaRPr>
          </a:p>
        </p:txBody>
      </p:sp>
      <p:pic>
        <p:nvPicPr>
          <p:cNvPr id="201" name="Google Shape;201;p8"/>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202" name="Google Shape;202;p8"/>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03" name="Google Shape;203;p8"/>
          <p:cNvPicPr preferRelativeResize="0"/>
          <p:nvPr/>
        </p:nvPicPr>
        <p:blipFill rotWithShape="1">
          <a:blip r:embed="rId4">
            <a:alphaModFix/>
          </a:blip>
          <a:srcRect b="0" l="0" r="0" t="0"/>
          <a:stretch/>
        </p:blipFill>
        <p:spPr>
          <a:xfrm>
            <a:off x="342324" y="463905"/>
            <a:ext cx="6670253" cy="5437290"/>
          </a:xfrm>
          <a:prstGeom prst="rect">
            <a:avLst/>
          </a:prstGeom>
          <a:noFill/>
          <a:ln>
            <a:noFill/>
          </a:ln>
        </p:spPr>
      </p:pic>
      <p:pic>
        <p:nvPicPr>
          <p:cNvPr id="204" name="Google Shape;204;p8"/>
          <p:cNvPicPr preferRelativeResize="0"/>
          <p:nvPr/>
        </p:nvPicPr>
        <p:blipFill rotWithShape="1">
          <a:blip r:embed="rId5">
            <a:alphaModFix/>
          </a:blip>
          <a:srcRect b="0" l="0" r="0" t="0"/>
          <a:stretch/>
        </p:blipFill>
        <p:spPr>
          <a:xfrm>
            <a:off x="5193151" y="4010946"/>
            <a:ext cx="6812005" cy="2510204"/>
          </a:xfrm>
          <a:prstGeom prst="rect">
            <a:avLst/>
          </a:prstGeom>
          <a:noFill/>
          <a:ln>
            <a:noFill/>
          </a:ln>
        </p:spPr>
      </p:pic>
      <p:cxnSp>
        <p:nvCxnSpPr>
          <p:cNvPr id="205" name="Google Shape;205;p8"/>
          <p:cNvCxnSpPr/>
          <p:nvPr/>
        </p:nvCxnSpPr>
        <p:spPr>
          <a:xfrm>
            <a:off x="5391788" y="5371180"/>
            <a:ext cx="6217920" cy="0"/>
          </a:xfrm>
          <a:prstGeom prst="straightConnector1">
            <a:avLst/>
          </a:prstGeom>
          <a:solidFill>
            <a:srgbClr val="FFFC00">
              <a:alpha val="4705"/>
            </a:srgbClr>
          </a:solidFill>
          <a:ln cap="flat" cmpd="sng" w="72000">
            <a:solidFill>
              <a:srgbClr val="FFFC00"/>
            </a:solidFill>
            <a:prstDash val="solid"/>
            <a:miter lim="800000"/>
            <a:headEnd len="sm" w="sm" type="none"/>
            <a:tailEnd len="sm" w="sm" type="none"/>
          </a:ln>
        </p:spPr>
      </p:cxnSp>
      <p:cxnSp>
        <p:nvCxnSpPr>
          <p:cNvPr id="206" name="Google Shape;206;p8"/>
          <p:cNvCxnSpPr/>
          <p:nvPr/>
        </p:nvCxnSpPr>
        <p:spPr>
          <a:xfrm>
            <a:off x="5391788" y="5712906"/>
            <a:ext cx="3474720" cy="0"/>
          </a:xfrm>
          <a:prstGeom prst="straightConnector1">
            <a:avLst/>
          </a:prstGeom>
          <a:solidFill>
            <a:srgbClr val="FFFC00">
              <a:alpha val="4705"/>
            </a:srgbClr>
          </a:solidFill>
          <a:ln cap="flat" cmpd="sng" w="72000">
            <a:solidFill>
              <a:srgbClr val="FFFC00"/>
            </a:solidFill>
            <a:prstDash val="solid"/>
            <a:miter lim="800000"/>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9"/>
          <p:cNvSpPr txBox="1"/>
          <p:nvPr/>
        </p:nvSpPr>
        <p:spPr>
          <a:xfrm>
            <a:off x="9879006" y="6505575"/>
            <a:ext cx="2242922" cy="21544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ko-KR" sz="800">
                <a:solidFill>
                  <a:schemeClr val="accent6"/>
                </a:solidFill>
                <a:latin typeface="Arial"/>
                <a:ea typeface="Arial"/>
                <a:cs typeface="Arial"/>
                <a:sym typeface="Arial"/>
              </a:rPr>
              <a:t>Copyrightⓒ. Saebyeol Yu. All Rights Reserved.</a:t>
            </a:r>
            <a:endParaRPr sz="800">
              <a:solidFill>
                <a:schemeClr val="accent6"/>
              </a:solidFill>
              <a:latin typeface="Arial"/>
              <a:ea typeface="Arial"/>
              <a:cs typeface="Arial"/>
              <a:sym typeface="Arial"/>
            </a:endParaRPr>
          </a:p>
        </p:txBody>
      </p:sp>
      <p:sp>
        <p:nvSpPr>
          <p:cNvPr id="213" name="Google Shape;213;p9"/>
          <p:cNvSpPr txBox="1"/>
          <p:nvPr/>
        </p:nvSpPr>
        <p:spPr>
          <a:xfrm>
            <a:off x="2475143" y="4484698"/>
            <a:ext cx="724171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rgbClr val="1D1B1B"/>
                </a:solidFill>
                <a:latin typeface="Do Hyeon"/>
                <a:ea typeface="Do Hyeon"/>
                <a:cs typeface="Do Hyeon"/>
                <a:sym typeface="Do Hyeon"/>
              </a:rPr>
              <a:t>알약의 효능, 복용 방법 등 정보를 알 수 없을 때  번거로움</a:t>
            </a:r>
            <a:endParaRPr sz="2400">
              <a:solidFill>
                <a:srgbClr val="1D1B1B"/>
              </a:solidFill>
              <a:latin typeface="Do Hyeon"/>
              <a:ea typeface="Do Hyeon"/>
              <a:cs typeface="Do Hyeon"/>
              <a:sym typeface="Do Hyeon"/>
            </a:endParaRPr>
          </a:p>
        </p:txBody>
      </p:sp>
      <p:pic>
        <p:nvPicPr>
          <p:cNvPr id="214" name="Google Shape;214;p9"/>
          <p:cNvPicPr preferRelativeResize="0"/>
          <p:nvPr/>
        </p:nvPicPr>
        <p:blipFill rotWithShape="1">
          <a:blip r:embed="rId3">
            <a:alphaModFix/>
          </a:blip>
          <a:srcRect b="0" l="0" r="0" t="0"/>
          <a:stretch/>
        </p:blipFill>
        <p:spPr>
          <a:xfrm>
            <a:off x="11351305" y="136980"/>
            <a:ext cx="653851" cy="653851"/>
          </a:xfrm>
          <a:prstGeom prst="rect">
            <a:avLst/>
          </a:prstGeom>
          <a:noFill/>
          <a:ln>
            <a:noFill/>
          </a:ln>
        </p:spPr>
      </p:pic>
      <p:sp>
        <p:nvSpPr>
          <p:cNvPr id="215" name="Google Shape;215;p9"/>
          <p:cNvSpPr/>
          <p:nvPr/>
        </p:nvSpPr>
        <p:spPr>
          <a:xfrm>
            <a:off x="9811799" y="6536724"/>
            <a:ext cx="2285466" cy="18429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6" name="Google Shape;216;p9"/>
          <p:cNvSpPr txBox="1"/>
          <p:nvPr/>
        </p:nvSpPr>
        <p:spPr>
          <a:xfrm>
            <a:off x="379394" y="203501"/>
            <a:ext cx="304348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CC3700"/>
                </a:solidFill>
                <a:latin typeface="Do Hyeon"/>
                <a:ea typeface="Do Hyeon"/>
                <a:cs typeface="Do Hyeon"/>
                <a:sym typeface="Do Hyeon"/>
              </a:rPr>
              <a:t>개발 동기 및 필요성</a:t>
            </a:r>
            <a:endParaRPr sz="1800">
              <a:solidFill>
                <a:srgbClr val="181818"/>
              </a:solidFill>
              <a:latin typeface="Do Hyeon"/>
              <a:ea typeface="Do Hyeon"/>
              <a:cs typeface="Do Hyeon"/>
              <a:sym typeface="Do Hyeon"/>
            </a:endParaRPr>
          </a:p>
        </p:txBody>
      </p:sp>
      <p:pic>
        <p:nvPicPr>
          <p:cNvPr id="217" name="Google Shape;217;p9"/>
          <p:cNvPicPr preferRelativeResize="0"/>
          <p:nvPr/>
        </p:nvPicPr>
        <p:blipFill rotWithShape="1">
          <a:blip r:embed="rId4">
            <a:alphaModFix/>
          </a:blip>
          <a:srcRect b="0" l="0" r="0" t="0"/>
          <a:stretch/>
        </p:blipFill>
        <p:spPr>
          <a:xfrm>
            <a:off x="3827037" y="515988"/>
            <a:ext cx="4537925" cy="4537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t065">
      <a:dk1>
        <a:srgbClr val="3A3838"/>
      </a:dk1>
      <a:lt1>
        <a:srgbClr val="FFFFFF"/>
      </a:lt1>
      <a:dk2>
        <a:srgbClr val="5D5B5B"/>
      </a:dk2>
      <a:lt2>
        <a:srgbClr val="F2F2F2"/>
      </a:lt2>
      <a:accent1>
        <a:srgbClr val="ED636D"/>
      </a:accent1>
      <a:accent2>
        <a:srgbClr val="FA7D87"/>
      </a:accent2>
      <a:accent3>
        <a:srgbClr val="F8BAA1"/>
      </a:accent3>
      <a:accent4>
        <a:srgbClr val="1097D0"/>
      </a:accent4>
      <a:accent5>
        <a:srgbClr val="016A96"/>
      </a:accent5>
      <a:accent6>
        <a:srgbClr val="898F8D"/>
      </a:accent6>
      <a:hlink>
        <a:srgbClr val="757070"/>
      </a:hlink>
      <a:folHlink>
        <a:srgbClr val="7570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2015-01-21T11:35:38Z</dcterms:created>
  <dc:creator>Saebyeol Yu</dc:creator>
</cp:coreProperties>
</file>